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Lst>
  <p:notesMasterIdLst>
    <p:notesMasterId r:id="rId17"/>
  </p:notesMasterIdLst>
  <p:handoutMasterIdLst>
    <p:handoutMasterId r:id="rId18"/>
  </p:handoutMasterIdLst>
  <p:sldIdLst>
    <p:sldId id="257" r:id="rId3"/>
    <p:sldId id="258" r:id="rId4"/>
    <p:sldId id="259" r:id="rId5"/>
    <p:sldId id="260" r:id="rId6"/>
    <p:sldId id="263" r:id="rId7"/>
    <p:sldId id="264" r:id="rId8"/>
    <p:sldId id="265" r:id="rId9"/>
    <p:sldId id="266" r:id="rId10"/>
    <p:sldId id="268" r:id="rId11"/>
    <p:sldId id="269" r:id="rId12"/>
    <p:sldId id="270" r:id="rId13"/>
    <p:sldId id="273" r:id="rId14"/>
    <p:sldId id="274" r:id="rId15"/>
    <p:sldId id="271" r:id="rId16"/>
  </p:sldIdLst>
  <p:sldSz cx="9144000" cy="6858000" type="screen4x3"/>
  <p:notesSz cx="6807200" cy="9939338"/>
  <p:custShowLst>
    <p:custShow name="自訂放映 1" id="0">
      <p:sldLst/>
    </p:custShow>
  </p:custShowLst>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FF9900"/>
    <a:srgbClr val="FFFF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92" autoAdjust="0"/>
    <p:restoredTop sz="97194" autoAdjust="0"/>
  </p:normalViewPr>
  <p:slideViewPr>
    <p:cSldViewPr>
      <p:cViewPr>
        <p:scale>
          <a:sx n="100" d="100"/>
          <a:sy n="100" d="100"/>
        </p:scale>
        <p:origin x="-392" y="4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66" d="100"/>
          <a:sy n="66" d="100"/>
        </p:scale>
        <p:origin x="-3139" y="-86"/>
      </p:cViewPr>
      <p:guideLst>
        <p:guide orient="horz" pos="3131"/>
        <p:guide pos="214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701" name="頁首版面配置區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zh-TW" altLang="en-US"/>
          </a:p>
        </p:txBody>
      </p:sp>
      <p:sp>
        <p:nvSpPr>
          <p:cNvPr id="1048702" name="日期版面配置區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3887CDB7-65F3-4156-AB83-AEBAEEC62429}" type="datetimeFigureOut">
              <a:rPr lang="zh-TW" altLang="en-US" smtClean="0"/>
              <a:pPr/>
              <a:t>2025/11/14</a:t>
            </a:fld>
            <a:endParaRPr lang="zh-TW" altLang="en-US"/>
          </a:p>
        </p:txBody>
      </p:sp>
      <p:sp>
        <p:nvSpPr>
          <p:cNvPr id="1048703" name="頁尾版面配置區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lang="zh-TW" altLang="en-US"/>
          </a:p>
        </p:txBody>
      </p:sp>
      <p:sp>
        <p:nvSpPr>
          <p:cNvPr id="1048704" name="投影片編號版面配置區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B72B8EA4-2BFA-4710-A9E3-1652C9C1FBC3}" type="slidenum">
              <a:rPr lang="zh-TW" altLang="en-US" smtClean="0"/>
              <a:pPr/>
              <a:t>‹#›</a:t>
            </a:fld>
            <a:endParaRPr lang="zh-TW" altLang="en-US"/>
          </a:p>
        </p:txBody>
      </p:sp>
    </p:spTree>
    <p:extLst>
      <p:ext uri="{BB962C8B-B14F-4D97-AF65-F5344CB8AC3E}">
        <p14:creationId xmlns:p14="http://schemas.microsoft.com/office/powerpoint/2010/main" xmlns="" val="7117867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695" name="頁首版面配置區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zh-TW" altLang="en-US"/>
          </a:p>
        </p:txBody>
      </p:sp>
      <p:sp>
        <p:nvSpPr>
          <p:cNvPr id="1048696" name="日期版面配置區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05405B04-4844-43F3-A691-A8E8C56B7D9A}" type="datetimeFigureOut">
              <a:rPr lang="zh-TW" altLang="en-US" smtClean="0"/>
              <a:pPr/>
              <a:t>2025/11/14</a:t>
            </a:fld>
            <a:endParaRPr lang="zh-TW" altLang="en-US"/>
          </a:p>
        </p:txBody>
      </p:sp>
      <p:sp>
        <p:nvSpPr>
          <p:cNvPr id="1048697" name="投影片圖像版面配置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zh-TW" altLang="en-US"/>
          </a:p>
        </p:txBody>
      </p:sp>
      <p:sp>
        <p:nvSpPr>
          <p:cNvPr id="1048698" name="備忘稿版面配置區 4"/>
          <p:cNvSpPr>
            <a:spLocks noGrp="1"/>
          </p:cNvSpPr>
          <p:nvPr>
            <p:ph type="body" sz="quarter" idx="3"/>
          </p:nvPr>
        </p:nvSpPr>
        <p:spPr>
          <a:xfrm>
            <a:off x="680720" y="4721186"/>
            <a:ext cx="5445760" cy="4472702"/>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1048699" name="頁尾版面配置區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lang="zh-TW" altLang="en-US"/>
          </a:p>
        </p:txBody>
      </p:sp>
      <p:sp>
        <p:nvSpPr>
          <p:cNvPr id="1048700" name="投影片編號版面配置區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BA558845-A9CC-4C77-A599-D078AC3F6A15}" type="slidenum">
              <a:rPr lang="zh-TW" altLang="en-US" smtClean="0"/>
              <a:pPr/>
              <a:t>‹#›</a:t>
            </a:fld>
            <a:endParaRPr lang="zh-TW" altLang="en-US"/>
          </a:p>
        </p:txBody>
      </p:sp>
    </p:spTree>
    <p:extLst>
      <p:ext uri="{BB962C8B-B14F-4D97-AF65-F5344CB8AC3E}">
        <p14:creationId xmlns:p14="http://schemas.microsoft.com/office/powerpoint/2010/main" xmlns="" val="1678522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2" name="Rectangle 7"/>
          <p:cNvSpPr>
            <a:spLocks noGrp="1" noChangeArrowheads="1"/>
          </p:cNvSpPr>
          <p:nvPr>
            <p:ph type="sldNum" sz="quarter" idx="5"/>
          </p:nvPr>
        </p:nvSpPr>
        <p:spPr>
          <a:noFill/>
        </p:spPr>
        <p:txBody>
          <a:bodyPr/>
          <a:lstStyle/>
          <a:p>
            <a:fld id="{047AEAFE-D28D-4077-A090-2B9923D080AD}" type="slidenum">
              <a:rPr lang="zh-TW" altLang="en-US" smtClean="0">
                <a:ea typeface="新細明體" charset="-120"/>
              </a:rPr>
              <a:pPr/>
              <a:t>1</a:t>
            </a:fld>
            <a:endParaRPr lang="en-US" altLang="zh-TW" dirty="0">
              <a:ea typeface="新細明體" charset="-120"/>
            </a:endParaRPr>
          </a:p>
        </p:txBody>
      </p:sp>
      <p:sp>
        <p:nvSpPr>
          <p:cNvPr id="1048583" name="Rectangle 2"/>
          <p:cNvSpPr>
            <a:spLocks noGrp="1" noRot="1" noChangeAspect="1" noChangeArrowheads="1" noTextEdit="1"/>
          </p:cNvSpPr>
          <p:nvPr>
            <p:ph type="sldImg"/>
          </p:nvPr>
        </p:nvSpPr>
        <p:spPr/>
      </p:sp>
      <p:sp>
        <p:nvSpPr>
          <p:cNvPr id="1048584" name="Rectangle 3"/>
          <p:cNvSpPr>
            <a:spLocks noGrp="1" noChangeArrowheads="1"/>
          </p:cNvSpPr>
          <p:nvPr>
            <p:ph type="body" idx="1"/>
          </p:nvPr>
        </p:nvSpPr>
        <p:spPr>
          <a:noFill/>
        </p:spPr>
        <p:txBody>
          <a:bodyPr/>
          <a:lstStyle/>
          <a:p>
            <a:pPr eaLnBrk="1" hangingPunct="1"/>
            <a:endParaRPr lang="zh-TW" altLang="en-US" dirty="0">
              <a:ea typeface="新細明體" charset="-12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0" name="Rectangle 7"/>
          <p:cNvSpPr>
            <a:spLocks noGrp="1" noChangeArrowheads="1"/>
          </p:cNvSpPr>
          <p:nvPr>
            <p:ph type="sldNum" sz="quarter" idx="5"/>
          </p:nvPr>
        </p:nvSpPr>
        <p:spPr>
          <a:noFill/>
        </p:spPr>
        <p:txBody>
          <a:bodyPr/>
          <a:lstStyle/>
          <a:p>
            <a:fld id="{047AEAFE-D28D-4077-A090-2B9923D080AD}" type="slidenum">
              <a:rPr lang="zh-TW" altLang="en-US" smtClean="0">
                <a:ea typeface="新細明體" charset="-120"/>
              </a:rPr>
              <a:pPr/>
              <a:t>2</a:t>
            </a:fld>
            <a:endParaRPr lang="en-US" altLang="zh-TW" dirty="0">
              <a:ea typeface="新細明體" charset="-120"/>
            </a:endParaRPr>
          </a:p>
        </p:txBody>
      </p:sp>
      <p:sp>
        <p:nvSpPr>
          <p:cNvPr id="1048591" name="Rectangle 2"/>
          <p:cNvSpPr>
            <a:spLocks noGrp="1" noRot="1" noChangeAspect="1" noChangeArrowheads="1" noTextEdit="1"/>
          </p:cNvSpPr>
          <p:nvPr>
            <p:ph type="sldImg"/>
          </p:nvPr>
        </p:nvSpPr>
        <p:spPr/>
      </p:sp>
      <p:sp>
        <p:nvSpPr>
          <p:cNvPr id="1048592" name="Rectangle 3"/>
          <p:cNvSpPr>
            <a:spLocks noGrp="1" noChangeArrowheads="1"/>
          </p:cNvSpPr>
          <p:nvPr>
            <p:ph type="body" idx="1"/>
          </p:nvPr>
        </p:nvSpPr>
        <p:spPr>
          <a:noFill/>
        </p:spPr>
        <p:txBody>
          <a:bodyPr/>
          <a:lstStyle/>
          <a:p>
            <a:pPr eaLnBrk="1" hangingPunct="1"/>
            <a:endParaRPr lang="zh-TW" altLang="en-US" dirty="0">
              <a:ea typeface="新細明體" charset="-12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Rectangle 7"/>
          <p:cNvSpPr>
            <a:spLocks noGrp="1" noChangeArrowheads="1"/>
          </p:cNvSpPr>
          <p:nvPr>
            <p:ph type="sldNum" sz="quarter" idx="5"/>
          </p:nvPr>
        </p:nvSpPr>
        <p:spPr>
          <a:noFill/>
        </p:spPr>
        <p:txBody>
          <a:bodyPr/>
          <a:lstStyle/>
          <a:p>
            <a:fld id="{047AEAFE-D28D-4077-A090-2B9923D080AD}" type="slidenum">
              <a:rPr lang="zh-TW" altLang="en-US" smtClean="0">
                <a:ea typeface="新細明體" charset="-120"/>
              </a:rPr>
              <a:pPr/>
              <a:t>3</a:t>
            </a:fld>
            <a:endParaRPr lang="en-US" altLang="zh-TW" dirty="0">
              <a:ea typeface="新細明體" charset="-120"/>
            </a:endParaRPr>
          </a:p>
        </p:txBody>
      </p:sp>
      <p:sp>
        <p:nvSpPr>
          <p:cNvPr id="1048598" name="Rectangle 2"/>
          <p:cNvSpPr>
            <a:spLocks noGrp="1" noRot="1" noChangeAspect="1" noChangeArrowheads="1" noTextEdit="1"/>
          </p:cNvSpPr>
          <p:nvPr>
            <p:ph type="sldImg"/>
          </p:nvPr>
        </p:nvSpPr>
        <p:spPr/>
      </p:sp>
      <p:sp>
        <p:nvSpPr>
          <p:cNvPr id="1048599" name="Rectangle 3"/>
          <p:cNvSpPr>
            <a:spLocks noGrp="1" noChangeArrowheads="1"/>
          </p:cNvSpPr>
          <p:nvPr>
            <p:ph type="body" idx="1"/>
          </p:nvPr>
        </p:nvSpPr>
        <p:spPr>
          <a:noFill/>
        </p:spPr>
        <p:txBody>
          <a:bodyPr/>
          <a:lstStyle/>
          <a:p>
            <a:pPr eaLnBrk="1" hangingPunct="1"/>
            <a:endParaRPr lang="zh-TW" altLang="en-US" dirty="0">
              <a:ea typeface="新細明體" charset="-12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4" name="Rectangle 7"/>
          <p:cNvSpPr>
            <a:spLocks noGrp="1" noChangeArrowheads="1"/>
          </p:cNvSpPr>
          <p:nvPr>
            <p:ph type="sldNum" sz="quarter" idx="5"/>
          </p:nvPr>
        </p:nvSpPr>
        <p:spPr>
          <a:noFill/>
        </p:spPr>
        <p:txBody>
          <a:bodyPr/>
          <a:lstStyle/>
          <a:p>
            <a:fld id="{EE89F4E0-2D45-4349-AC3F-8E9AFF14278C}" type="slidenum">
              <a:rPr lang="zh-TW" altLang="en-US" smtClean="0">
                <a:ea typeface="新細明體" charset="-120"/>
              </a:rPr>
              <a:pPr/>
              <a:t>14</a:t>
            </a:fld>
            <a:endParaRPr lang="en-US" altLang="zh-TW">
              <a:ea typeface="新細明體" charset="-120"/>
            </a:endParaRPr>
          </a:p>
        </p:txBody>
      </p:sp>
      <p:sp>
        <p:nvSpPr>
          <p:cNvPr id="1048635" name="Rectangle 2"/>
          <p:cNvSpPr>
            <a:spLocks noGrp="1" noRot="1" noChangeAspect="1" noChangeArrowheads="1" noTextEdit="1"/>
          </p:cNvSpPr>
          <p:nvPr>
            <p:ph type="sldImg"/>
          </p:nvPr>
        </p:nvSpPr>
        <p:spPr/>
      </p:sp>
      <p:sp>
        <p:nvSpPr>
          <p:cNvPr id="1048636" name="Rectangle 3"/>
          <p:cNvSpPr>
            <a:spLocks noGrp="1" noChangeArrowheads="1"/>
          </p:cNvSpPr>
          <p:nvPr>
            <p:ph type="body" idx="1"/>
          </p:nvPr>
        </p:nvSpPr>
        <p:spPr>
          <a:noFill/>
        </p:spPr>
        <p:txBody>
          <a:bodyPr/>
          <a:lstStyle/>
          <a:p>
            <a:pPr eaLnBrk="1" hangingPunct="1"/>
            <a:endParaRPr lang="zh-TW" altLang="en-US">
              <a:ea typeface="新細明體" charset="-12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1048669"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1048670" name="副標題 2"/>
          <p:cNvSpPr>
            <a:spLocks noGrp="1"/>
          </p:cNvSpPr>
          <p:nvPr>
            <p:ph type="subTitle" idx="1"/>
          </p:nvPr>
        </p:nvSpPr>
        <p:spPr>
          <a:xfrm>
            <a:off x="1371600" y="3886200"/>
            <a:ext cx="6400800" cy="1752600"/>
          </a:xfrm>
        </p:spPr>
        <p:txBody>
          <a:bodyPr/>
          <a:lstStyle>
            <a:lvl1pPr marL="0" indent="0" algn="ctr">
              <a:buNone/>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TW" altLang="en-US" smtClean="0"/>
              <a:t>按一下以編輯母片副標題樣式</a:t>
            </a:r>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1048680" name="標題 1"/>
          <p:cNvSpPr>
            <a:spLocks noGrp="1"/>
          </p:cNvSpPr>
          <p:nvPr>
            <p:ph type="title"/>
          </p:nvPr>
        </p:nvSpPr>
        <p:spPr/>
        <p:txBody>
          <a:bodyPr/>
          <a:lstStyle/>
          <a:p>
            <a:r>
              <a:rPr lang="zh-TW" altLang="en-US" smtClean="0"/>
              <a:t>按一下以編輯母片標題樣式</a:t>
            </a:r>
            <a:endParaRPr lang="zh-TW" altLang="en-US"/>
          </a:p>
        </p:txBody>
      </p:sp>
      <p:sp>
        <p:nvSpPr>
          <p:cNvPr id="1048681"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1048673" name="直排標題 1"/>
          <p:cNvSpPr>
            <a:spLocks noGrp="1"/>
          </p:cNvSpPr>
          <p:nvPr>
            <p:ph type="title" orient="vert"/>
          </p:nvPr>
        </p:nvSpPr>
        <p:spPr>
          <a:xfrm>
            <a:off x="6953250" y="381000"/>
            <a:ext cx="1974850" cy="5676900"/>
          </a:xfrm>
        </p:spPr>
        <p:txBody>
          <a:bodyPr vert="eaVert"/>
          <a:lstStyle/>
          <a:p>
            <a:r>
              <a:rPr lang="zh-TW" altLang="en-US" smtClean="0"/>
              <a:t>按一下以編輯母片標題樣式</a:t>
            </a:r>
            <a:endParaRPr lang="zh-TW" altLang="en-US"/>
          </a:p>
        </p:txBody>
      </p:sp>
      <p:sp>
        <p:nvSpPr>
          <p:cNvPr id="1048674" name="直排文字版面配置區 2"/>
          <p:cNvSpPr>
            <a:spLocks noGrp="1"/>
          </p:cNvSpPr>
          <p:nvPr>
            <p:ph type="body" orient="vert" idx="1"/>
          </p:nvPr>
        </p:nvSpPr>
        <p:spPr>
          <a:xfrm>
            <a:off x="1028700" y="381000"/>
            <a:ext cx="5772150" cy="56769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1048672" name="內容版面配置區 1"/>
          <p:cNvSpPr>
            <a:spLocks noGrp="1"/>
          </p:cNvSpPr>
          <p:nvPr>
            <p:ph/>
          </p:nvPr>
        </p:nvSpPr>
        <p:spPr>
          <a:xfrm>
            <a:off x="1028700" y="381000"/>
            <a:ext cx="7899400" cy="56769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1048576" name="標題 1"/>
          <p:cNvSpPr>
            <a:spLocks noGrp="1"/>
          </p:cNvSpPr>
          <p:nvPr>
            <p:ph type="ctrTitle"/>
          </p:nvPr>
        </p:nvSpPr>
        <p:spPr>
          <a:xfrm>
            <a:off x="685800" y="2130425"/>
            <a:ext cx="7772400" cy="1470025"/>
          </a:xfrm>
          <a:prstGeom prst="rect">
            <a:avLst/>
          </a:prstGeom>
        </p:spPr>
        <p:txBody>
          <a:bodyPr/>
          <a:lstStyle/>
          <a:p>
            <a:r>
              <a:rPr lang="zh-TW" altLang="en-US" smtClean="0"/>
              <a:t>按一下以編輯母片標題樣式</a:t>
            </a:r>
            <a:endParaRPr lang="zh-TW" altLang="en-US"/>
          </a:p>
        </p:txBody>
      </p:sp>
      <p:sp>
        <p:nvSpPr>
          <p:cNvPr id="1048577" name="副標題 2"/>
          <p:cNvSpPr>
            <a:spLocks noGrp="1"/>
          </p:cNvSpPr>
          <p:nvPr>
            <p:ph type="subTitle" idx="1"/>
          </p:nvPr>
        </p:nvSpPr>
        <p:spPr>
          <a:xfrm>
            <a:off x="1371600" y="3886200"/>
            <a:ext cx="6400800" cy="1752600"/>
          </a:xfrm>
          <a:prstGeom prst="rect">
            <a:avLst/>
          </a:prstGeom>
        </p:spPr>
        <p:txBody>
          <a:bodyPr/>
          <a:lstStyle>
            <a:lvl1pPr marL="0" indent="0" algn="ctr">
              <a:buNone/>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TW" altLang="en-US" smtClean="0"/>
              <a:t>按一下以編輯母片副標題樣式</a:t>
            </a:r>
            <a:endParaRPr lang="zh-TW"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1048623"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1048624" name="內容版面配置區 2"/>
          <p:cNvSpPr>
            <a:spLocks noGrp="1"/>
          </p:cNvSpPr>
          <p:nvPr>
            <p:ph idx="1"/>
          </p:nvPr>
        </p:nvSpPr>
        <p:spPr>
          <a:xfrm>
            <a:off x="457200" y="1600200"/>
            <a:ext cx="8229600" cy="4525963"/>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1048647"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smtClean="0"/>
              <a:t>按一下以編輯母片標題樣式</a:t>
            </a:r>
            <a:endParaRPr lang="zh-TW" altLang="en-US"/>
          </a:p>
        </p:txBody>
      </p:sp>
      <p:sp>
        <p:nvSpPr>
          <p:cNvPr id="1048648"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1048600"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1048601"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1048602"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48649"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1048650"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1048651"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1048652"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1048653"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1048585"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1048675" name="標題 1"/>
          <p:cNvSpPr>
            <a:spLocks noGrp="1"/>
          </p:cNvSpPr>
          <p:nvPr>
            <p:ph type="title"/>
          </p:nvPr>
        </p:nvSpPr>
        <p:spPr/>
        <p:txBody>
          <a:bodyPr/>
          <a:lstStyle/>
          <a:p>
            <a:r>
              <a:rPr lang="zh-TW" altLang="en-US" dirty="0" smtClean="0"/>
              <a:t>按一下以編輯母片標題樣式</a:t>
            </a:r>
            <a:endParaRPr lang="zh-TW" altLang="en-US" dirty="0"/>
          </a:p>
        </p:txBody>
      </p:sp>
      <p:sp>
        <p:nvSpPr>
          <p:cNvPr id="1048676"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1048656"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smtClean="0"/>
              <a:t>按一下以編輯母片標題樣式</a:t>
            </a:r>
            <a:endParaRPr lang="zh-TW" altLang="en-US"/>
          </a:p>
        </p:txBody>
      </p:sp>
      <p:sp>
        <p:nvSpPr>
          <p:cNvPr id="1048657"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1048658"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104864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smtClean="0"/>
              <a:t>按一下以編輯母片標題樣式</a:t>
            </a:r>
            <a:endParaRPr lang="zh-TW" altLang="en-US"/>
          </a:p>
        </p:txBody>
      </p:sp>
      <p:sp>
        <p:nvSpPr>
          <p:cNvPr id="104864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104864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1048645"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1048646"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1048654" name="直排標題 1"/>
          <p:cNvSpPr>
            <a:spLocks noGrp="1"/>
          </p:cNvSpPr>
          <p:nvPr>
            <p:ph type="title" orient="vert"/>
          </p:nvPr>
        </p:nvSpPr>
        <p:spPr>
          <a:xfrm>
            <a:off x="6629400" y="274638"/>
            <a:ext cx="2057400" cy="5851525"/>
          </a:xfrm>
          <a:prstGeom prst="rect">
            <a:avLst/>
          </a:prstGeom>
        </p:spPr>
        <p:txBody>
          <a:bodyPr vert="eaVert"/>
          <a:lstStyle/>
          <a:p>
            <a:r>
              <a:rPr lang="zh-TW" altLang="en-US" smtClean="0"/>
              <a:t>按一下以編輯母片標題樣式</a:t>
            </a:r>
            <a:endParaRPr lang="zh-TW" altLang="en-US"/>
          </a:p>
        </p:txBody>
      </p:sp>
      <p:sp>
        <p:nvSpPr>
          <p:cNvPr id="1048655"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1048637" name="標題 1"/>
          <p:cNvSpPr>
            <a:spLocks noGrp="1"/>
          </p:cNvSpPr>
          <p:nvPr>
            <p:ph type="title" sz="quarter"/>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1048638" name="內容版面配置區 2"/>
          <p:cNvSpPr>
            <a:spLocks noGrp="1"/>
          </p:cNvSpPr>
          <p:nvPr>
            <p:ph sz="quarter" idx="1"/>
          </p:nvPr>
        </p:nvSpPr>
        <p:spPr>
          <a:xfrm>
            <a:off x="457200" y="1600200"/>
            <a:ext cx="4038600" cy="2185988"/>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1048639" name="內容版面配置區 3"/>
          <p:cNvSpPr>
            <a:spLocks noGrp="1"/>
          </p:cNvSpPr>
          <p:nvPr>
            <p:ph sz="quarter" idx="2"/>
          </p:nvPr>
        </p:nvSpPr>
        <p:spPr>
          <a:xfrm>
            <a:off x="4648200" y="1600200"/>
            <a:ext cx="4038600" cy="2185988"/>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1048640" name="內容版面配置區 4"/>
          <p:cNvSpPr>
            <a:spLocks noGrp="1"/>
          </p:cNvSpPr>
          <p:nvPr>
            <p:ph sz="quarter" idx="3"/>
          </p:nvPr>
        </p:nvSpPr>
        <p:spPr>
          <a:xfrm>
            <a:off x="457200" y="3938588"/>
            <a:ext cx="4038600" cy="2187575"/>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1048641" name="內容版面配置區 5"/>
          <p:cNvSpPr>
            <a:spLocks noGrp="1"/>
          </p:cNvSpPr>
          <p:nvPr>
            <p:ph sz="quarter" idx="4"/>
          </p:nvPr>
        </p:nvSpPr>
        <p:spPr>
          <a:xfrm>
            <a:off x="4648200" y="3938588"/>
            <a:ext cx="4038600" cy="2187575"/>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1048607" name="內容版面配置區 1"/>
          <p:cNvSpPr>
            <a:spLocks noGrp="1"/>
          </p:cNvSpPr>
          <p:nvPr>
            <p:ph/>
          </p:nvPr>
        </p:nvSpPr>
        <p:spPr>
          <a:xfrm>
            <a:off x="457200" y="274638"/>
            <a:ext cx="8229600" cy="5851525"/>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104868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104868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1048684" name="標題 1"/>
          <p:cNvSpPr>
            <a:spLocks noGrp="1"/>
          </p:cNvSpPr>
          <p:nvPr>
            <p:ph type="title"/>
          </p:nvPr>
        </p:nvSpPr>
        <p:spPr/>
        <p:txBody>
          <a:bodyPr/>
          <a:lstStyle/>
          <a:p>
            <a:r>
              <a:rPr lang="zh-TW" altLang="en-US" dirty="0" smtClean="0"/>
              <a:t>按一下以編輯母片標題樣式</a:t>
            </a:r>
            <a:endParaRPr lang="zh-TW" altLang="en-US" dirty="0"/>
          </a:p>
        </p:txBody>
      </p:sp>
      <p:sp>
        <p:nvSpPr>
          <p:cNvPr id="1048685" name="內容版面配置區 2"/>
          <p:cNvSpPr>
            <a:spLocks noGrp="1"/>
          </p:cNvSpPr>
          <p:nvPr>
            <p:ph sz="half" idx="1"/>
          </p:nvPr>
        </p:nvSpPr>
        <p:spPr>
          <a:xfrm>
            <a:off x="1028700" y="1727200"/>
            <a:ext cx="3638550" cy="4330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1048686" name="內容版面配置區 3"/>
          <p:cNvSpPr>
            <a:spLocks noGrp="1"/>
          </p:cNvSpPr>
          <p:nvPr>
            <p:ph sz="half" idx="2"/>
          </p:nvPr>
        </p:nvSpPr>
        <p:spPr>
          <a:xfrm>
            <a:off x="4819650" y="1727200"/>
            <a:ext cx="3638550" cy="4330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48687"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1048688"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1048689"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1048690"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1048691"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1048671" name="標題 1"/>
          <p:cNvSpPr>
            <a:spLocks noGrp="1"/>
          </p:cNvSpPr>
          <p:nvPr>
            <p:ph type="title"/>
          </p:nvPr>
        </p:nvSpPr>
        <p:spPr/>
        <p:txBody>
          <a:bodyPr/>
          <a:lstStyle/>
          <a:p>
            <a:r>
              <a:rPr lang="zh-TW" altLang="en-US" smtClean="0"/>
              <a:t>按一下以編輯母片標題樣式</a:t>
            </a:r>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104869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104869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104869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1048677"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1048678"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sym typeface="Wingdings" pitchFamily="2" charset="2"/>
            </a:endParaRPr>
          </a:p>
        </p:txBody>
      </p:sp>
      <p:sp>
        <p:nvSpPr>
          <p:cNvPr id="1048679"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6.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8659" name="Rectangle 1027"/>
          <p:cNvSpPr>
            <a:spLocks noGrp="1" noChangeArrowheads="1"/>
          </p:cNvSpPr>
          <p:nvPr>
            <p:ph type="title"/>
          </p:nvPr>
        </p:nvSpPr>
        <p:spPr bwMode="auto">
          <a:xfrm>
            <a:off x="2667000" y="381000"/>
            <a:ext cx="6261100" cy="558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endParaRPr lang="zh-TW" altLang="zh-TW" smtClean="0"/>
          </a:p>
        </p:txBody>
      </p:sp>
      <p:sp>
        <p:nvSpPr>
          <p:cNvPr id="1048660" name="Rectangle 1029"/>
          <p:cNvSpPr>
            <a:spLocks noGrp="1" noChangeArrowheads="1"/>
          </p:cNvSpPr>
          <p:nvPr>
            <p:ph type="body" idx="1"/>
          </p:nvPr>
        </p:nvSpPr>
        <p:spPr bwMode="auto">
          <a:xfrm>
            <a:off x="1028700" y="1727200"/>
            <a:ext cx="7429500" cy="433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sym typeface="Wingdings" pitchFamily="2" charset="2"/>
              </a:rPr>
              <a:t>按一下以編輯母片本文樣式</a:t>
            </a:r>
          </a:p>
          <a:p>
            <a:pPr lvl="1"/>
            <a:r>
              <a:rPr lang="zh-TW" altLang="en-US" smtClean="0"/>
              <a:t>第二層</a:t>
            </a:r>
            <a:endParaRPr lang="zh-TW" altLang="zh-TW" smtClean="0"/>
          </a:p>
          <a:p>
            <a:pPr lvl="2"/>
            <a:r>
              <a:rPr lang="zh-TW" altLang="en-US" smtClean="0"/>
              <a:t>第三層</a:t>
            </a:r>
          </a:p>
          <a:p>
            <a:pPr lvl="3"/>
            <a:r>
              <a:rPr lang="zh-TW" altLang="en-US" smtClean="0"/>
              <a:t>第四層</a:t>
            </a:r>
          </a:p>
          <a:p>
            <a:pPr lvl="4"/>
            <a:r>
              <a:rPr lang="zh-TW" altLang="en-US" smtClean="0"/>
              <a:t>第五層</a:t>
            </a:r>
            <a:endParaRPr lang="zh-TW" altLang="zh-TW" smtClean="0"/>
          </a:p>
        </p:txBody>
      </p:sp>
      <p:sp>
        <p:nvSpPr>
          <p:cNvPr id="1048661" name="Line 1036"/>
          <p:cNvSpPr>
            <a:spLocks noChangeShapeType="1"/>
          </p:cNvSpPr>
          <p:nvPr/>
        </p:nvSpPr>
        <p:spPr bwMode="auto">
          <a:xfrm>
            <a:off x="179512" y="836712"/>
            <a:ext cx="8640960" cy="0"/>
          </a:xfrm>
          <a:prstGeom prst="line">
            <a:avLst/>
          </a:prstGeom>
          <a:noFill/>
          <a:ln w="76200">
            <a:solidFill>
              <a:srgbClr val="0000FF"/>
            </a:solidFill>
            <a:round/>
            <a:headEnd/>
            <a:tailEnd/>
          </a:ln>
          <a:effectLst/>
        </p:spPr>
        <p:txBody>
          <a:bodyPr wrap="none" anchor="ctr"/>
          <a:lstStyle/>
          <a:p>
            <a:pPr algn="ctr" fontAlgn="base">
              <a:spcBef>
                <a:spcPct val="0"/>
              </a:spcBef>
              <a:spcAft>
                <a:spcPct val="0"/>
              </a:spcAft>
            </a:pPr>
            <a:endParaRPr lang="zh-TW" altLang="en-US" sz="1400" b="1">
              <a:solidFill>
                <a:srgbClr val="FFFFFF"/>
              </a:solidFill>
              <a:latin typeface="Arial" charset="0"/>
              <a:ea typeface="華康中楷體" pitchFamily="49" charset="-120"/>
            </a:endParaRPr>
          </a:p>
        </p:txBody>
      </p:sp>
      <p:sp>
        <p:nvSpPr>
          <p:cNvPr id="1048662" name="Line 1037"/>
          <p:cNvSpPr>
            <a:spLocks noChangeShapeType="1"/>
          </p:cNvSpPr>
          <p:nvPr/>
        </p:nvSpPr>
        <p:spPr bwMode="auto">
          <a:xfrm flipV="1">
            <a:off x="179512" y="908720"/>
            <a:ext cx="8640960" cy="4192"/>
          </a:xfrm>
          <a:prstGeom prst="line">
            <a:avLst/>
          </a:prstGeom>
          <a:noFill/>
          <a:ln w="38100">
            <a:solidFill>
              <a:srgbClr val="FF0000"/>
            </a:solidFill>
            <a:round/>
            <a:headEnd/>
            <a:tailEnd/>
          </a:ln>
          <a:effectLst/>
        </p:spPr>
        <p:txBody>
          <a:bodyPr wrap="none" anchor="ctr"/>
          <a:lstStyle/>
          <a:p>
            <a:pPr algn="ctr" fontAlgn="base">
              <a:spcBef>
                <a:spcPct val="0"/>
              </a:spcBef>
              <a:spcAft>
                <a:spcPct val="0"/>
              </a:spcAft>
            </a:pPr>
            <a:endParaRPr lang="zh-TW" altLang="en-US" sz="1400" b="1">
              <a:solidFill>
                <a:srgbClr val="FFFFFF"/>
              </a:solidFill>
              <a:latin typeface="Arial" charset="0"/>
              <a:ea typeface="華康中楷體" pitchFamily="49" charset="-120"/>
            </a:endParaRPr>
          </a:p>
        </p:txBody>
      </p:sp>
      <p:grpSp>
        <p:nvGrpSpPr>
          <p:cNvPr id="68" name="Group 1038"/>
          <p:cNvGrpSpPr/>
          <p:nvPr/>
        </p:nvGrpSpPr>
        <p:grpSpPr bwMode="auto">
          <a:xfrm>
            <a:off x="179512" y="6263688"/>
            <a:ext cx="8712968" cy="72008"/>
            <a:chOff x="0" y="613"/>
            <a:chExt cx="5753" cy="74"/>
          </a:xfrm>
        </p:grpSpPr>
        <p:sp>
          <p:nvSpPr>
            <p:cNvPr id="1048663" name="Rectangle 1039"/>
            <p:cNvSpPr>
              <a:spLocks noChangeArrowheads="1"/>
            </p:cNvSpPr>
            <p:nvPr userDrawn="1"/>
          </p:nvSpPr>
          <p:spPr bwMode="auto">
            <a:xfrm>
              <a:off x="2" y="650"/>
              <a:ext cx="5751" cy="37"/>
            </a:xfrm>
            <a:prstGeom prst="rect">
              <a:avLst/>
            </a:prstGeom>
            <a:gradFill rotWithShape="0">
              <a:gsLst>
                <a:gs pos="0">
                  <a:srgbClr val="01A4FF">
                    <a:gamma/>
                    <a:shade val="29804"/>
                    <a:invGamma/>
                  </a:srgbClr>
                </a:gs>
                <a:gs pos="100000">
                  <a:srgbClr val="01A4FF"/>
                </a:gs>
              </a:gsLst>
              <a:lin ang="5400000" scaled="1"/>
            </a:gradFill>
            <a:ln w="12700">
              <a:noFill/>
              <a:miter lim="800000"/>
              <a:headEnd/>
              <a:tailEnd/>
            </a:ln>
            <a:effectLst/>
          </p:spPr>
          <p:txBody>
            <a:bodyPr wrap="none" anchor="ctr"/>
            <a:lstStyle/>
            <a:p>
              <a:pPr algn="ctr" fontAlgn="base">
                <a:spcBef>
                  <a:spcPct val="0"/>
                </a:spcBef>
                <a:spcAft>
                  <a:spcPct val="0"/>
                </a:spcAft>
              </a:pPr>
              <a:endParaRPr lang="zh-TW" altLang="en-US" sz="1400" b="1">
                <a:solidFill>
                  <a:srgbClr val="FFFFFF"/>
                </a:solidFill>
                <a:latin typeface="Arial" charset="0"/>
                <a:ea typeface="華康中楷體" pitchFamily="49" charset="-120"/>
              </a:endParaRPr>
            </a:p>
          </p:txBody>
        </p:sp>
        <p:sp>
          <p:nvSpPr>
            <p:cNvPr id="1048664" name="Rectangle 1040"/>
            <p:cNvSpPr>
              <a:spLocks noChangeArrowheads="1"/>
            </p:cNvSpPr>
            <p:nvPr userDrawn="1"/>
          </p:nvSpPr>
          <p:spPr bwMode="auto">
            <a:xfrm>
              <a:off x="0" y="613"/>
              <a:ext cx="5753" cy="37"/>
            </a:xfrm>
            <a:prstGeom prst="rect">
              <a:avLst/>
            </a:prstGeom>
            <a:gradFill rotWithShape="0">
              <a:gsLst>
                <a:gs pos="0">
                  <a:srgbClr val="01A4FF"/>
                </a:gs>
                <a:gs pos="100000">
                  <a:srgbClr val="01A4FF">
                    <a:gamma/>
                    <a:shade val="29804"/>
                    <a:invGamma/>
                  </a:srgbClr>
                </a:gs>
              </a:gsLst>
              <a:lin ang="5400000" scaled="1"/>
            </a:gradFill>
            <a:ln w="12700">
              <a:noFill/>
              <a:miter lim="800000"/>
              <a:headEnd/>
              <a:tailEnd/>
            </a:ln>
            <a:effectLst/>
          </p:spPr>
          <p:txBody>
            <a:bodyPr wrap="none" anchor="ctr"/>
            <a:lstStyle/>
            <a:p>
              <a:pPr algn="ctr" fontAlgn="base">
                <a:spcBef>
                  <a:spcPct val="0"/>
                </a:spcBef>
                <a:spcAft>
                  <a:spcPct val="0"/>
                </a:spcAft>
              </a:pPr>
              <a:endParaRPr lang="zh-TW" altLang="en-US" sz="1400" b="1">
                <a:solidFill>
                  <a:srgbClr val="FFFFFF"/>
                </a:solidFill>
                <a:latin typeface="Arial" charset="0"/>
                <a:ea typeface="華康中楷體" pitchFamily="49" charset="-120"/>
              </a:endParaRPr>
            </a:p>
          </p:txBody>
        </p:sp>
      </p:grpSp>
      <p:sp>
        <p:nvSpPr>
          <p:cNvPr id="1048665" name="Text Box 1041"/>
          <p:cNvSpPr txBox="1">
            <a:spLocks noChangeArrowheads="1"/>
          </p:cNvSpPr>
          <p:nvPr/>
        </p:nvSpPr>
        <p:spPr bwMode="auto">
          <a:xfrm>
            <a:off x="533400" y="6400800"/>
            <a:ext cx="1600200" cy="457200"/>
          </a:xfrm>
          <a:prstGeom prst="rect">
            <a:avLst/>
          </a:prstGeom>
          <a:noFill/>
          <a:ln w="9525">
            <a:noFill/>
            <a:miter lim="800000"/>
            <a:headEnd/>
            <a:tailEnd/>
          </a:ln>
          <a:effectLst/>
        </p:spPr>
        <p:txBody>
          <a:bodyPr>
            <a:spAutoFit/>
          </a:bodyPr>
          <a:lstStyle/>
          <a:p>
            <a:pPr fontAlgn="base">
              <a:spcBef>
                <a:spcPct val="50000"/>
              </a:spcBef>
              <a:spcAft>
                <a:spcPct val="0"/>
              </a:spcAft>
            </a:pPr>
            <a:endParaRPr kumimoji="1" lang="zh-TW" altLang="zh-TW" sz="2400">
              <a:solidFill>
                <a:srgbClr val="000000"/>
              </a:solidFill>
              <a:ea typeface="新細明體" pitchFamily="18" charset="-120"/>
            </a:endParaRPr>
          </a:p>
        </p:txBody>
      </p:sp>
      <p:sp>
        <p:nvSpPr>
          <p:cNvPr id="1048666" name="Rectangle 1042"/>
          <p:cNvSpPr>
            <a:spLocks noChangeArrowheads="1"/>
          </p:cNvSpPr>
          <p:nvPr/>
        </p:nvSpPr>
        <p:spPr bwMode="auto">
          <a:xfrm>
            <a:off x="838200" y="6253163"/>
            <a:ext cx="1905000" cy="457200"/>
          </a:xfrm>
          <a:prstGeom prst="rect">
            <a:avLst/>
          </a:prstGeom>
          <a:noFill/>
          <a:ln w="9525">
            <a:noFill/>
            <a:miter lim="800000"/>
            <a:headEnd/>
            <a:tailEnd/>
          </a:ln>
          <a:effectLst/>
        </p:spPr>
        <p:txBody>
          <a:bodyPr/>
          <a:lstStyle/>
          <a:p>
            <a:pPr fontAlgn="base">
              <a:spcBef>
                <a:spcPct val="0"/>
              </a:spcBef>
              <a:spcAft>
                <a:spcPct val="0"/>
              </a:spcAft>
            </a:pPr>
            <a:endParaRPr kumimoji="1" lang="en-US" altLang="zh-TW" sz="1400" dirty="0">
              <a:solidFill>
                <a:srgbClr val="000000"/>
              </a:solidFill>
              <a:ea typeface="新細明體" pitchFamily="18" charset="-120"/>
            </a:endParaRPr>
          </a:p>
        </p:txBody>
      </p:sp>
      <p:sp>
        <p:nvSpPr>
          <p:cNvPr id="1048667" name="Rectangle 1043"/>
          <p:cNvSpPr>
            <a:spLocks noChangeArrowheads="1"/>
          </p:cNvSpPr>
          <p:nvPr/>
        </p:nvSpPr>
        <p:spPr bwMode="auto">
          <a:xfrm>
            <a:off x="3276600" y="6253163"/>
            <a:ext cx="2895600" cy="457200"/>
          </a:xfrm>
          <a:prstGeom prst="rect">
            <a:avLst/>
          </a:prstGeom>
          <a:noFill/>
          <a:ln w="9525">
            <a:noFill/>
            <a:miter lim="800000"/>
            <a:headEnd/>
            <a:tailEnd/>
          </a:ln>
          <a:effectLst/>
        </p:spPr>
        <p:txBody>
          <a:bodyPr/>
          <a:lstStyle/>
          <a:p>
            <a:pPr algn="ctr" fontAlgn="base">
              <a:spcBef>
                <a:spcPct val="0"/>
              </a:spcBef>
              <a:spcAft>
                <a:spcPct val="0"/>
              </a:spcAft>
            </a:pPr>
            <a:endParaRPr kumimoji="1" lang="en-US" altLang="zh-TW" sz="1400" dirty="0">
              <a:solidFill>
                <a:srgbClr val="000000"/>
              </a:solidFill>
              <a:ea typeface="新細明體" pitchFamily="18" charset="-120"/>
            </a:endParaRPr>
          </a:p>
        </p:txBody>
      </p:sp>
      <p:pic>
        <p:nvPicPr>
          <p:cNvPr id="2097164" name="Picture 1049" descr="logo"/>
          <p:cNvPicPr>
            <a:picLocks noChangeAspect="1" noChangeArrowheads="1"/>
          </p:cNvPicPr>
          <p:nvPr/>
        </p:nvPicPr>
        <p:blipFill>
          <a:blip r:embed="rId14" cstate="print"/>
          <a:srcRect/>
          <a:stretch>
            <a:fillRect/>
          </a:stretch>
        </p:blipFill>
        <p:spPr bwMode="auto">
          <a:xfrm>
            <a:off x="7308304" y="6570663"/>
            <a:ext cx="1574800" cy="287337"/>
          </a:xfrm>
          <a:prstGeom prst="rect">
            <a:avLst/>
          </a:prstGeom>
          <a:noFill/>
          <a:ln w="9525">
            <a:noFill/>
            <a:miter lim="800000"/>
            <a:headEnd/>
            <a:tailEnd/>
          </a:ln>
        </p:spPr>
      </p:pic>
      <p:sp>
        <p:nvSpPr>
          <p:cNvPr id="1048668" name="Rectangle 1050"/>
          <p:cNvSpPr>
            <a:spLocks noChangeArrowheads="1"/>
          </p:cNvSpPr>
          <p:nvPr/>
        </p:nvSpPr>
        <p:spPr bwMode="auto">
          <a:xfrm>
            <a:off x="7740352" y="6309320"/>
            <a:ext cx="1187624" cy="304800"/>
          </a:xfrm>
          <a:prstGeom prst="rect">
            <a:avLst/>
          </a:prstGeom>
          <a:noFill/>
          <a:ln w="12700">
            <a:noFill/>
            <a:miter lim="800000"/>
            <a:headEnd/>
            <a:tailEnd/>
          </a:ln>
          <a:effectLst/>
        </p:spPr>
        <p:txBody>
          <a:bodyPr wrap="square">
            <a:spAutoFit/>
          </a:bodyPr>
          <a:lstStyle/>
          <a:p>
            <a:pPr algn="ctr" fontAlgn="base">
              <a:spcBef>
                <a:spcPct val="0"/>
              </a:spcBef>
              <a:spcAft>
                <a:spcPct val="0"/>
              </a:spcAft>
            </a:pPr>
            <a:r>
              <a:rPr lang="zh-TW" altLang="en-US" sz="1400" b="1" dirty="0">
                <a:solidFill>
                  <a:srgbClr val="006600"/>
                </a:solidFill>
                <a:latin typeface="新細明體" pitchFamily="18" charset="-120"/>
                <a:ea typeface="新細明體" pitchFamily="18" charset="-120"/>
              </a:rPr>
              <a:t>泰豐資訊部</a:t>
            </a:r>
          </a:p>
        </p:txBody>
      </p:sp>
      <p:pic>
        <p:nvPicPr>
          <p:cNvPr id="2097165" name="Picture 1051" descr="federal"/>
          <p:cNvPicPr>
            <a:picLocks noChangeAspect="1" noChangeArrowheads="1"/>
          </p:cNvPicPr>
          <p:nvPr/>
        </p:nvPicPr>
        <p:blipFill>
          <a:blip r:embed="rId15" cstate="print"/>
          <a:srcRect/>
          <a:stretch>
            <a:fillRect/>
          </a:stretch>
        </p:blipFill>
        <p:spPr bwMode="auto">
          <a:xfrm>
            <a:off x="1" y="1"/>
            <a:ext cx="1459590" cy="764704"/>
          </a:xfrm>
          <a:prstGeom prst="rect">
            <a:avLst/>
          </a:prstGeom>
          <a:solidFill>
            <a:schemeClr val="bg1"/>
          </a:solid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hf hdr="0" dt="0"/>
  <p:txStyles>
    <p:titleStyle>
      <a:lvl1pPr algn="ctr" rtl="0" eaLnBrk="0" fontAlgn="base" hangingPunct="0">
        <a:spcBef>
          <a:spcPct val="0"/>
        </a:spcBef>
        <a:spcAft>
          <a:spcPct val="0"/>
        </a:spcAft>
        <a:defRPr kumimoji="1" sz="3000" b="1" i="1">
          <a:solidFill>
            <a:srgbClr val="000066"/>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kumimoji="1" sz="3000" b="1" i="1">
          <a:solidFill>
            <a:srgbClr val="000066"/>
          </a:solidFill>
          <a:effectLst>
            <a:outerShdw blurRad="38100" dist="38100" dir="2700000" algn="tl">
              <a:srgbClr val="C0C0C0"/>
            </a:outerShdw>
          </a:effectLst>
          <a:latin typeface="Times New Roman" pitchFamily="18" charset="0"/>
          <a:ea typeface="標楷體" pitchFamily="65" charset="-120"/>
        </a:defRPr>
      </a:lvl2pPr>
      <a:lvl3pPr algn="ctr" rtl="0" eaLnBrk="0" fontAlgn="base" hangingPunct="0">
        <a:spcBef>
          <a:spcPct val="0"/>
        </a:spcBef>
        <a:spcAft>
          <a:spcPct val="0"/>
        </a:spcAft>
        <a:defRPr kumimoji="1" sz="3000" b="1" i="1">
          <a:solidFill>
            <a:srgbClr val="000066"/>
          </a:solidFill>
          <a:effectLst>
            <a:outerShdw blurRad="38100" dist="38100" dir="2700000" algn="tl">
              <a:srgbClr val="C0C0C0"/>
            </a:outerShdw>
          </a:effectLst>
          <a:latin typeface="Times New Roman" pitchFamily="18" charset="0"/>
          <a:ea typeface="標楷體" pitchFamily="65" charset="-120"/>
        </a:defRPr>
      </a:lvl3pPr>
      <a:lvl4pPr algn="ctr" rtl="0" eaLnBrk="0" fontAlgn="base" hangingPunct="0">
        <a:spcBef>
          <a:spcPct val="0"/>
        </a:spcBef>
        <a:spcAft>
          <a:spcPct val="0"/>
        </a:spcAft>
        <a:defRPr kumimoji="1" sz="3000" b="1" i="1">
          <a:solidFill>
            <a:srgbClr val="000066"/>
          </a:solidFill>
          <a:effectLst>
            <a:outerShdw blurRad="38100" dist="38100" dir="2700000" algn="tl">
              <a:srgbClr val="C0C0C0"/>
            </a:outerShdw>
          </a:effectLst>
          <a:latin typeface="Times New Roman" pitchFamily="18" charset="0"/>
          <a:ea typeface="標楷體" pitchFamily="65" charset="-120"/>
        </a:defRPr>
      </a:lvl4pPr>
      <a:lvl5pPr algn="ctr" rtl="0" eaLnBrk="0" fontAlgn="base" hangingPunct="0">
        <a:spcBef>
          <a:spcPct val="0"/>
        </a:spcBef>
        <a:spcAft>
          <a:spcPct val="0"/>
        </a:spcAft>
        <a:defRPr kumimoji="1" sz="3000" b="1" i="1">
          <a:solidFill>
            <a:srgbClr val="000066"/>
          </a:solidFill>
          <a:effectLst>
            <a:outerShdw blurRad="38100" dist="38100" dir="2700000" algn="tl">
              <a:srgbClr val="C0C0C0"/>
            </a:outerShdw>
          </a:effectLst>
          <a:latin typeface="Times New Roman" pitchFamily="18" charset="0"/>
          <a:ea typeface="標楷體" pitchFamily="65" charset="-120"/>
        </a:defRPr>
      </a:lvl5pPr>
      <a:lvl6pPr marL="457200" algn="ctr" rtl="0" fontAlgn="base">
        <a:spcBef>
          <a:spcPct val="0"/>
        </a:spcBef>
        <a:spcAft>
          <a:spcPct val="0"/>
        </a:spcAft>
        <a:defRPr kumimoji="1" sz="3000" b="1" i="1">
          <a:solidFill>
            <a:srgbClr val="000066"/>
          </a:solidFill>
          <a:effectLst>
            <a:outerShdw blurRad="38100" dist="38100" dir="2700000" algn="tl">
              <a:srgbClr val="C0C0C0"/>
            </a:outerShdw>
          </a:effectLst>
          <a:latin typeface="Times New Roman" pitchFamily="18" charset="0"/>
          <a:ea typeface="標楷體" pitchFamily="65" charset="-120"/>
        </a:defRPr>
      </a:lvl6pPr>
      <a:lvl7pPr marL="914400" algn="ctr" rtl="0" fontAlgn="base">
        <a:spcBef>
          <a:spcPct val="0"/>
        </a:spcBef>
        <a:spcAft>
          <a:spcPct val="0"/>
        </a:spcAft>
        <a:defRPr kumimoji="1" sz="3000" b="1" i="1">
          <a:solidFill>
            <a:srgbClr val="000066"/>
          </a:solidFill>
          <a:effectLst>
            <a:outerShdw blurRad="38100" dist="38100" dir="2700000" algn="tl">
              <a:srgbClr val="C0C0C0"/>
            </a:outerShdw>
          </a:effectLst>
          <a:latin typeface="Times New Roman" pitchFamily="18" charset="0"/>
          <a:ea typeface="標楷體" pitchFamily="65" charset="-120"/>
        </a:defRPr>
      </a:lvl7pPr>
      <a:lvl8pPr marL="1371600" algn="ctr" rtl="0" fontAlgn="base">
        <a:spcBef>
          <a:spcPct val="0"/>
        </a:spcBef>
        <a:spcAft>
          <a:spcPct val="0"/>
        </a:spcAft>
        <a:defRPr kumimoji="1" sz="3000" b="1" i="1">
          <a:solidFill>
            <a:srgbClr val="000066"/>
          </a:solidFill>
          <a:effectLst>
            <a:outerShdw blurRad="38100" dist="38100" dir="2700000" algn="tl">
              <a:srgbClr val="C0C0C0"/>
            </a:outerShdw>
          </a:effectLst>
          <a:latin typeface="Times New Roman" pitchFamily="18" charset="0"/>
          <a:ea typeface="標楷體" pitchFamily="65" charset="-120"/>
        </a:defRPr>
      </a:lvl8pPr>
      <a:lvl9pPr marL="1828800" algn="ctr" rtl="0" fontAlgn="base">
        <a:spcBef>
          <a:spcPct val="0"/>
        </a:spcBef>
        <a:spcAft>
          <a:spcPct val="0"/>
        </a:spcAft>
        <a:defRPr kumimoji="1" sz="3000" b="1" i="1">
          <a:solidFill>
            <a:srgbClr val="000066"/>
          </a:solidFill>
          <a:effectLst>
            <a:outerShdw blurRad="38100" dist="38100" dir="2700000" algn="tl">
              <a:srgbClr val="C0C0C0"/>
            </a:outerShdw>
          </a:effectLst>
          <a:latin typeface="Times New Roman" pitchFamily="18" charset="0"/>
          <a:ea typeface="標楷體" pitchFamily="65" charset="-120"/>
        </a:defRPr>
      </a:lvl9pPr>
    </p:titleStyle>
    <p:bodyStyle>
      <a:lvl1pPr marL="342900" indent="-342900" algn="l" rtl="0" eaLnBrk="0" fontAlgn="base" hangingPunct="0">
        <a:spcBef>
          <a:spcPct val="20000"/>
        </a:spcBef>
        <a:spcAft>
          <a:spcPct val="0"/>
        </a:spcAft>
        <a:buClr>
          <a:srgbClr val="993366"/>
        </a:buClr>
        <a:buFont typeface="Wingdings" pitchFamily="2" charset="2"/>
        <a:buBlip>
          <a:blip r:embed="rId16"/>
        </a:buBlip>
        <a:defRPr kumimoji="1" sz="2400" b="1" i="1">
          <a:solidFill>
            <a:schemeClr val="tx1"/>
          </a:solidFill>
          <a:latin typeface="+mn-lt"/>
          <a:ea typeface="+mn-ea"/>
          <a:cs typeface="+mn-cs"/>
          <a:sym typeface="Wingdings" pitchFamily="2" charset="2"/>
        </a:defRPr>
      </a:lvl1pPr>
      <a:lvl2pPr marL="742950" indent="-285750" algn="l" rtl="0" eaLnBrk="0" fontAlgn="base" hangingPunct="0">
        <a:spcBef>
          <a:spcPct val="20000"/>
        </a:spcBef>
        <a:spcAft>
          <a:spcPct val="0"/>
        </a:spcAft>
        <a:buClr>
          <a:srgbClr val="993366"/>
        </a:buClr>
        <a:buBlip>
          <a:blip r:embed="rId17"/>
        </a:buBlip>
        <a:defRPr sz="2200">
          <a:solidFill>
            <a:schemeClr val="tx1"/>
          </a:solidFill>
          <a:latin typeface="+mn-lt"/>
          <a:ea typeface="+mn-ea"/>
        </a:defRPr>
      </a:lvl2pPr>
      <a:lvl3pPr marL="1143000" indent="-228600" algn="l" rtl="0" eaLnBrk="0" fontAlgn="base" hangingPunct="0">
        <a:spcBef>
          <a:spcPct val="20000"/>
        </a:spcBef>
        <a:spcAft>
          <a:spcPct val="0"/>
        </a:spcAft>
        <a:buClr>
          <a:srgbClr val="993366"/>
        </a:buClr>
        <a:buBlip>
          <a:blip r:embed="rId18"/>
        </a:buBlip>
        <a:defRPr kumimoji="1" sz="2000">
          <a:solidFill>
            <a:schemeClr val="tx1"/>
          </a:solidFill>
          <a:latin typeface="Garamond" pitchFamily="18" charset="0"/>
          <a:ea typeface="+mn-ea"/>
        </a:defRPr>
      </a:lvl3pPr>
      <a:lvl4pPr marL="1600200" indent="-228600" algn="l" rtl="0" eaLnBrk="0" fontAlgn="base" hangingPunct="0">
        <a:spcBef>
          <a:spcPct val="20000"/>
        </a:spcBef>
        <a:spcAft>
          <a:spcPct val="0"/>
        </a:spcAft>
        <a:buClr>
          <a:srgbClr val="993366"/>
        </a:buClr>
        <a:buBlip>
          <a:blip r:embed="rId18"/>
        </a:buBlip>
        <a:defRPr kumimoji="1" sz="2000">
          <a:solidFill>
            <a:schemeClr val="tx1"/>
          </a:solidFill>
          <a:latin typeface="+mn-lt"/>
          <a:ea typeface="+mn-ea"/>
        </a:defRPr>
      </a:lvl4pPr>
      <a:lvl5pPr marL="2057400" indent="-228600" algn="l" rtl="0" eaLnBrk="0" fontAlgn="base" hangingPunct="0">
        <a:spcBef>
          <a:spcPct val="20000"/>
        </a:spcBef>
        <a:spcAft>
          <a:spcPct val="0"/>
        </a:spcAft>
        <a:buClr>
          <a:srgbClr val="993366"/>
        </a:buClr>
        <a:buBlip>
          <a:blip r:embed="rId18"/>
        </a:buBlip>
        <a:defRPr kumimoji="1" sz="2000">
          <a:solidFill>
            <a:schemeClr val="tx1"/>
          </a:solidFill>
          <a:latin typeface="+mn-lt"/>
          <a:ea typeface="+mn-ea"/>
        </a:defRPr>
      </a:lvl5pPr>
      <a:lvl6pPr marL="2514600" indent="-228600" algn="l" rtl="0" fontAlgn="base">
        <a:spcBef>
          <a:spcPct val="20000"/>
        </a:spcBef>
        <a:spcAft>
          <a:spcPct val="0"/>
        </a:spcAft>
        <a:buClr>
          <a:srgbClr val="993366"/>
        </a:buClr>
        <a:buBlip>
          <a:blip r:embed="rId18"/>
        </a:buBlip>
        <a:defRPr kumimoji="1" sz="2000">
          <a:solidFill>
            <a:schemeClr val="tx1"/>
          </a:solidFill>
          <a:latin typeface="+mn-lt"/>
          <a:ea typeface="+mn-ea"/>
        </a:defRPr>
      </a:lvl6pPr>
      <a:lvl7pPr marL="2971800" indent="-228600" algn="l" rtl="0" fontAlgn="base">
        <a:spcBef>
          <a:spcPct val="20000"/>
        </a:spcBef>
        <a:spcAft>
          <a:spcPct val="0"/>
        </a:spcAft>
        <a:buClr>
          <a:srgbClr val="993366"/>
        </a:buClr>
        <a:buBlip>
          <a:blip r:embed="rId18"/>
        </a:buBlip>
        <a:defRPr kumimoji="1" sz="2000">
          <a:solidFill>
            <a:schemeClr val="tx1"/>
          </a:solidFill>
          <a:latin typeface="+mn-lt"/>
          <a:ea typeface="+mn-ea"/>
        </a:defRPr>
      </a:lvl7pPr>
      <a:lvl8pPr marL="3429000" indent="-228600" algn="l" rtl="0" fontAlgn="base">
        <a:spcBef>
          <a:spcPct val="20000"/>
        </a:spcBef>
        <a:spcAft>
          <a:spcPct val="0"/>
        </a:spcAft>
        <a:buClr>
          <a:srgbClr val="993366"/>
        </a:buClr>
        <a:buBlip>
          <a:blip r:embed="rId18"/>
        </a:buBlip>
        <a:defRPr kumimoji="1" sz="2000">
          <a:solidFill>
            <a:schemeClr val="tx1"/>
          </a:solidFill>
          <a:latin typeface="+mn-lt"/>
          <a:ea typeface="+mn-ea"/>
        </a:defRPr>
      </a:lvl8pPr>
      <a:lvl9pPr marL="3886200" indent="-228600" algn="l" rtl="0" fontAlgn="base">
        <a:spcBef>
          <a:spcPct val="20000"/>
        </a:spcBef>
        <a:spcAft>
          <a:spcPct val="0"/>
        </a:spcAft>
        <a:buClr>
          <a:srgbClr val="993366"/>
        </a:buClr>
        <a:buBlip>
          <a:blip r:embed="rId18"/>
        </a:buBlip>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97152" name="Picture 8" descr="content"/>
          <p:cNvPicPr>
            <a:picLocks noChangeAspect="1" noChangeArrowheads="1"/>
          </p:cNvPicPr>
          <p:nvPr/>
        </p:nvPicPr>
        <p:blipFill>
          <a:blip r:embed="rId15" cstate="print"/>
          <a:srcRect/>
          <a:stretch>
            <a:fillRect/>
          </a:stretch>
        </p:blipFill>
        <p:spPr bwMode="auto">
          <a:xfrm>
            <a:off x="0" y="-1588"/>
            <a:ext cx="9144000" cy="6861176"/>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Lst>
  <p:hf hd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2pPr>
      <a:lvl3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3pPr>
      <a:lvl4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4pPr>
      <a:lvl5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5pPr>
      <a:lvl6pPr marL="457200" algn="ctr" rtl="0" fontAlgn="base">
        <a:spcBef>
          <a:spcPct val="0"/>
        </a:spcBef>
        <a:spcAft>
          <a:spcPct val="0"/>
        </a:spcAft>
        <a:defRPr kumimoji="1" sz="4400">
          <a:solidFill>
            <a:schemeClr val="tx2"/>
          </a:solidFill>
          <a:latin typeface="Times New Roman" pitchFamily="18" charset="0"/>
          <a:ea typeface="新細明體" pitchFamily="18" charset="-120"/>
        </a:defRPr>
      </a:lvl6pPr>
      <a:lvl7pPr marL="914400" algn="ctr" rtl="0" fontAlgn="base">
        <a:spcBef>
          <a:spcPct val="0"/>
        </a:spcBef>
        <a:spcAft>
          <a:spcPct val="0"/>
        </a:spcAft>
        <a:defRPr kumimoji="1" sz="4400">
          <a:solidFill>
            <a:schemeClr val="tx2"/>
          </a:solidFill>
          <a:latin typeface="Times New Roman" pitchFamily="18" charset="0"/>
          <a:ea typeface="新細明體" pitchFamily="18" charset="-120"/>
        </a:defRPr>
      </a:lvl7pPr>
      <a:lvl8pPr marL="1371600" algn="ctr" rtl="0" fontAlgn="base">
        <a:spcBef>
          <a:spcPct val="0"/>
        </a:spcBef>
        <a:spcAft>
          <a:spcPct val="0"/>
        </a:spcAft>
        <a:defRPr kumimoji="1" sz="4400">
          <a:solidFill>
            <a:schemeClr val="tx2"/>
          </a:solidFill>
          <a:latin typeface="Times New Roman" pitchFamily="18" charset="0"/>
          <a:ea typeface="新細明體" pitchFamily="18" charset="-120"/>
        </a:defRPr>
      </a:lvl8pPr>
      <a:lvl9pPr marL="1828800" algn="ctr" rtl="0" fontAlgn="base">
        <a:spcBef>
          <a:spcPct val="0"/>
        </a:spcBef>
        <a:spcAft>
          <a:spcPct val="0"/>
        </a:spcAft>
        <a:defRPr kumimoji="1" sz="4400">
          <a:solidFill>
            <a:schemeClr val="tx2"/>
          </a:solidFill>
          <a:latin typeface="Times New Roman" pitchFamily="18"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5.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3" name="圖片 1"/>
          <p:cNvPicPr>
            <a:picLocks noChangeAspect="1"/>
          </p:cNvPicPr>
          <p:nvPr/>
        </p:nvPicPr>
        <p:blipFill>
          <a:blip r:embed="rId3" cstate="print"/>
          <a:stretch>
            <a:fillRect/>
          </a:stretch>
        </p:blipFill>
        <p:spPr>
          <a:xfrm>
            <a:off x="0" y="0"/>
            <a:ext cx="9144000" cy="6858000"/>
          </a:xfrm>
          <a:prstGeom prst="rect">
            <a:avLst/>
          </a:prstGeom>
        </p:spPr>
      </p:pic>
      <p:sp>
        <p:nvSpPr>
          <p:cNvPr id="1048578" name="Text Box 15"/>
          <p:cNvSpPr txBox="1">
            <a:spLocks noChangeArrowheads="1"/>
          </p:cNvSpPr>
          <p:nvPr/>
        </p:nvSpPr>
        <p:spPr bwMode="auto">
          <a:xfrm>
            <a:off x="1187450" y="1988840"/>
            <a:ext cx="7129463" cy="1894841"/>
          </a:xfrm>
          <a:prstGeom prst="rect">
            <a:avLst/>
          </a:prstGeom>
          <a:noFill/>
          <a:ln w="9525">
            <a:noFill/>
            <a:miter lim="800000"/>
            <a:headEnd/>
            <a:tailEnd/>
          </a:ln>
        </p:spPr>
        <p:txBody>
          <a:bodyPr wrap="square">
            <a:spAutoFit/>
          </a:bodyPr>
          <a:lstStyle/>
          <a:p>
            <a:pPr algn="ctr">
              <a:spcBef>
                <a:spcPct val="50000"/>
              </a:spcBef>
            </a:pPr>
            <a:r>
              <a:rPr lang="zh-TW" altLang="en-US" sz="6000" b="1" dirty="0">
                <a:solidFill>
                  <a:schemeClr val="bg1"/>
                </a:solidFill>
                <a:latin typeface="標楷體" panose="03000509000000000000" pitchFamily="65" charset="-120"/>
                <a:ea typeface="標楷體" panose="03000509000000000000" pitchFamily="65" charset="-120"/>
              </a:rPr>
              <a:t>泰豐輪胎</a:t>
            </a:r>
            <a:endParaRPr lang="en-US" altLang="zh-TW" sz="6000" b="1" dirty="0">
              <a:solidFill>
                <a:schemeClr val="bg1"/>
              </a:solidFill>
              <a:latin typeface="標楷體" panose="03000509000000000000" pitchFamily="65" charset="-120"/>
              <a:ea typeface="標楷體" panose="03000509000000000000" pitchFamily="65" charset="-120"/>
            </a:endParaRPr>
          </a:p>
          <a:p>
            <a:pPr algn="ctr">
              <a:spcBef>
                <a:spcPct val="50000"/>
              </a:spcBef>
            </a:pPr>
            <a:r>
              <a:rPr lang="en-US" altLang="zh-TW" sz="4000" b="1" dirty="0">
                <a:solidFill>
                  <a:schemeClr val="bg1"/>
                </a:solidFill>
                <a:latin typeface="標楷體" panose="03000509000000000000" pitchFamily="65" charset="-120"/>
                <a:ea typeface="標楷體" panose="03000509000000000000" pitchFamily="65" charset="-120"/>
              </a:rPr>
              <a:t>Federal co.</a:t>
            </a:r>
          </a:p>
        </p:txBody>
      </p:sp>
      <p:sp>
        <p:nvSpPr>
          <p:cNvPr id="1048579" name="文字方塊 3"/>
          <p:cNvSpPr txBox="1"/>
          <p:nvPr/>
        </p:nvSpPr>
        <p:spPr>
          <a:xfrm>
            <a:off x="179338" y="6237312"/>
            <a:ext cx="2016224" cy="400110"/>
          </a:xfrm>
          <a:prstGeom prst="rect">
            <a:avLst/>
          </a:prstGeom>
          <a:noFill/>
        </p:spPr>
        <p:txBody>
          <a:bodyPr wrap="square" rtlCol="0">
            <a:spAutoFit/>
          </a:bodyPr>
          <a:lstStyle/>
          <a:p>
            <a:r>
              <a:rPr lang="en-US" altLang="zh-TW" sz="2000" b="1" dirty="0" smtClean="0">
                <a:solidFill>
                  <a:schemeClr val="bg1"/>
                </a:solidFill>
                <a:cs typeface="Arial" panose="020B0604020202020204" pitchFamily="34" charset="0"/>
              </a:rPr>
              <a:t>114.11.21</a:t>
            </a:r>
            <a:endParaRPr lang="zh-TW" altLang="en-US" sz="2000" b="1" dirty="0">
              <a:solidFill>
                <a:schemeClr val="bg1"/>
              </a:solidFill>
              <a:cs typeface="Arial" panose="020B0604020202020204" pitchFamily="34" charset="0"/>
            </a:endParaRPr>
          </a:p>
        </p:txBody>
      </p:sp>
      <p:sp>
        <p:nvSpPr>
          <p:cNvPr id="1048580" name="文字方塊 3"/>
          <p:cNvSpPr txBox="1"/>
          <p:nvPr/>
        </p:nvSpPr>
        <p:spPr>
          <a:xfrm>
            <a:off x="1547664" y="2276872"/>
            <a:ext cx="6840760" cy="1815882"/>
          </a:xfrm>
          <a:prstGeom prst="rect">
            <a:avLst/>
          </a:prstGeom>
          <a:noFill/>
        </p:spPr>
        <p:txBody>
          <a:bodyPr wrap="square" rtlCol="0">
            <a:spAutoFit/>
          </a:bodyPr>
          <a:lstStyle/>
          <a:p>
            <a:r>
              <a:rPr lang="zh-TW" altLang="en-US" sz="4000" dirty="0">
                <a:latin typeface="華康儷粗黑" panose="020B0709000000000000" pitchFamily="49" charset="-120"/>
                <a:ea typeface="華康儷粗黑" panose="020B0709000000000000" pitchFamily="49" charset="-120"/>
                <a:cs typeface="Arial" panose="020B0604020202020204" pitchFamily="34" charset="0"/>
              </a:rPr>
              <a:t> </a:t>
            </a:r>
            <a:r>
              <a:rPr lang="zh-TW" altLang="en-US" sz="4800" b="1" dirty="0">
                <a:latin typeface="標楷體" panose="03000509000000000000" pitchFamily="65" charset="-120"/>
                <a:ea typeface="標楷體" panose="03000509000000000000" pitchFamily="65" charset="-120"/>
                <a:cs typeface="Arial" panose="020B0604020202020204" pitchFamily="34" charset="0"/>
              </a:rPr>
              <a:t>泰豐輪胎股份有限公司</a:t>
            </a:r>
            <a:endParaRPr lang="en-US" altLang="zh-TW" sz="4800" b="1" dirty="0">
              <a:latin typeface="標楷體" panose="03000509000000000000" pitchFamily="65" charset="-120"/>
              <a:ea typeface="標楷體" panose="03000509000000000000" pitchFamily="65" charset="-120"/>
              <a:cs typeface="Arial" panose="020B0604020202020204" pitchFamily="34" charset="0"/>
            </a:endParaRPr>
          </a:p>
          <a:p>
            <a:r>
              <a:rPr lang="zh-TW" altLang="en-US" sz="4400" dirty="0">
                <a:latin typeface="華康儷粗黑" panose="020B0709000000000000" pitchFamily="49" charset="-120"/>
                <a:ea typeface="華康儷粗黑" panose="020B0709000000000000" pitchFamily="49" charset="-120"/>
                <a:cs typeface="Arial" panose="020B0604020202020204" pitchFamily="34" charset="0"/>
              </a:rPr>
              <a:t>  </a:t>
            </a:r>
            <a:r>
              <a:rPr lang="en-US" altLang="zh-TW" sz="4800" b="1" dirty="0" smtClean="0">
                <a:ea typeface="華康儷粗黑" panose="020B0709000000000000" pitchFamily="49" charset="-120"/>
                <a:cs typeface="Arial" panose="020B0604020202020204" pitchFamily="34" charset="0"/>
              </a:rPr>
              <a:t>114</a:t>
            </a:r>
            <a:r>
              <a:rPr lang="zh-TW" altLang="en-US" sz="4400" b="1" dirty="0" smtClean="0">
                <a:latin typeface="Arial" panose="020B0604020202020204" pitchFamily="34" charset="0"/>
                <a:ea typeface="華康儷粗黑" panose="020B0709000000000000" pitchFamily="49" charset="-120"/>
                <a:cs typeface="Arial" panose="020B0604020202020204" pitchFamily="34" charset="0"/>
              </a:rPr>
              <a:t> </a:t>
            </a:r>
            <a:r>
              <a:rPr lang="zh-TW" altLang="en-US" sz="4800" b="1" dirty="0">
                <a:latin typeface="標楷體" panose="03000509000000000000" pitchFamily="65" charset="-120"/>
                <a:ea typeface="標楷體" panose="03000509000000000000" pitchFamily="65" charset="-120"/>
                <a:cs typeface="Arial" panose="020B0604020202020204" pitchFamily="34" charset="0"/>
              </a:rPr>
              <a:t>年度法人說明</a:t>
            </a:r>
            <a:r>
              <a:rPr lang="zh-TW" altLang="en-US" sz="4800" b="1" dirty="0" smtClean="0">
                <a:latin typeface="標楷體" panose="03000509000000000000" pitchFamily="65" charset="-120"/>
                <a:ea typeface="標楷體" panose="03000509000000000000" pitchFamily="65" charset="-120"/>
                <a:cs typeface="Arial" panose="020B0604020202020204" pitchFamily="34" charset="0"/>
              </a:rPr>
              <a:t>會</a:t>
            </a:r>
            <a:endParaRPr lang="en-US" altLang="zh-TW" sz="4800" b="1" dirty="0" smtClean="0">
              <a:latin typeface="標楷體" panose="03000509000000000000" pitchFamily="65" charset="-120"/>
              <a:ea typeface="標楷體" panose="03000509000000000000" pitchFamily="65" charset="-120"/>
              <a:cs typeface="Arial" panose="020B0604020202020204" pitchFamily="34" charset="0"/>
            </a:endParaRPr>
          </a:p>
          <a:p>
            <a:pPr algn="ctr"/>
            <a:r>
              <a:rPr lang="en-US" altLang="zh-TW" sz="1600" b="1" dirty="0" smtClean="0">
                <a:latin typeface="+mj-lt"/>
                <a:ea typeface="標楷體" panose="03000509000000000000" pitchFamily="65" charset="-120"/>
                <a:cs typeface="Arial" panose="020B0604020202020204" pitchFamily="34" charset="0"/>
              </a:rPr>
              <a:t>FEDERAL </a:t>
            </a:r>
            <a:r>
              <a:rPr lang="en-US" altLang="zh-TW" sz="1600" b="1" dirty="0" smtClean="0">
                <a:latin typeface="+mj-lt"/>
                <a:ea typeface="標楷體" panose="03000509000000000000" pitchFamily="65" charset="-120"/>
                <a:cs typeface="Arial" panose="020B0604020202020204" pitchFamily="34" charset="0"/>
              </a:rPr>
              <a:t>CORPORATION</a:t>
            </a:r>
            <a:r>
              <a:rPr lang="zh-TW" altLang="en-US" sz="1600" b="1" dirty="0" smtClean="0">
                <a:latin typeface="+mj-lt"/>
                <a:ea typeface="標楷體" panose="03000509000000000000" pitchFamily="65" charset="-120"/>
                <a:cs typeface="Arial" panose="020B0604020202020204" pitchFamily="34" charset="0"/>
              </a:rPr>
              <a:t> </a:t>
            </a:r>
            <a:r>
              <a:rPr lang="en-US" altLang="zh-TW" sz="1600" b="1" dirty="0" smtClean="0">
                <a:latin typeface="+mj-lt"/>
              </a:rPr>
              <a:t> </a:t>
            </a:r>
            <a:r>
              <a:rPr lang="en-US" altLang="zh-TW" sz="1600" b="1" dirty="0">
                <a:latin typeface="+mj-lt"/>
              </a:rPr>
              <a:t>institutional investor conference</a:t>
            </a:r>
            <a:endParaRPr lang="zh-TW" altLang="en-US" sz="1600" b="1" dirty="0">
              <a:latin typeface="+mj-lt"/>
              <a:ea typeface="標楷體" panose="03000509000000000000" pitchFamily="65" charset="-120"/>
              <a:cs typeface="Arial" panose="020B0604020202020204" pitchFamily="34" charset="0"/>
            </a:endParaRPr>
          </a:p>
        </p:txBody>
      </p:sp>
      <p:sp>
        <p:nvSpPr>
          <p:cNvPr id="1048581" name="投影片編號版面配置區 3"/>
          <p:cNvSpPr txBox="1"/>
          <p:nvPr/>
        </p:nvSpPr>
        <p:spPr>
          <a:xfrm>
            <a:off x="8316416" y="6237312"/>
            <a:ext cx="576064" cy="432048"/>
          </a:xfrm>
          <a:prstGeom prst="ellipse">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pPr>
            <a:fld id="{E0F57FC0-FB17-4F21-A88B-31C004544A48}" type="slidenum">
              <a:rPr kumimoji="0" lang="zh-TW" altLang="en-US" sz="1800" b="1" i="0" u="none" strike="noStrike" kern="1200" cap="none" spc="0" normalizeH="0" baseline="0" noProof="0" smtClean="0">
                <a:ln>
                  <a:noFill/>
                </a:ln>
                <a:solidFill>
                  <a:srgbClr val="FF0000"/>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pPr>
              <a:t>1</a:t>
            </a:fld>
            <a:endParaRPr kumimoji="0" lang="zh-TW" altLang="en-US" sz="1800" b="1"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8" name="標題 1"/>
          <p:cNvSpPr>
            <a:spLocks noGrp="1"/>
          </p:cNvSpPr>
          <p:nvPr>
            <p:ph type="title"/>
          </p:nvPr>
        </p:nvSpPr>
        <p:spPr>
          <a:xfrm>
            <a:off x="539552" y="-99392"/>
            <a:ext cx="8075240" cy="620688"/>
          </a:xfrm>
        </p:spPr>
        <p:txBody>
          <a:bodyPr>
            <a:normAutofit/>
          </a:bodyPr>
          <a:lstStyle/>
          <a:p>
            <a:r>
              <a:rPr lang="zh-TW" altLang="en-US" sz="2900" b="1" kern="0" dirty="0" smtClean="0">
                <a:solidFill>
                  <a:schemeClr val="bg1"/>
                </a:solidFill>
                <a:uFill>
                  <a:solidFill>
                    <a:srgbClr val="0070C0"/>
                  </a:solidFill>
                </a:uFill>
                <a:latin typeface="標楷體" panose="03000509000000000000" pitchFamily="65" charset="-120"/>
                <a:ea typeface="標楷體" panose="03000509000000000000" pitchFamily="65" charset="-120"/>
                <a:cs typeface="+mn-cs"/>
              </a:rPr>
              <a:t>泰豐工商綜合區說明</a:t>
            </a:r>
          </a:p>
        </p:txBody>
      </p:sp>
      <p:pic>
        <p:nvPicPr>
          <p:cNvPr id="2097161" name="Picture 3"/>
          <p:cNvPicPr>
            <a:picLocks noGrp="1" noChangeAspect="1" noChangeArrowheads="1"/>
          </p:cNvPicPr>
          <p:nvPr>
            <p:ph idx="1"/>
          </p:nvPr>
        </p:nvPicPr>
        <p:blipFill>
          <a:blip r:embed="rId2" cstate="print"/>
          <a:srcRect/>
          <a:stretch>
            <a:fillRect/>
          </a:stretch>
        </p:blipFill>
        <p:spPr bwMode="auto">
          <a:xfrm>
            <a:off x="0" y="764704"/>
            <a:ext cx="9144000" cy="6093296"/>
          </a:xfrm>
          <a:prstGeom prst="rect">
            <a:avLst/>
          </a:prstGeom>
          <a:noFill/>
          <a:ln w="9525">
            <a:noFill/>
            <a:miter lim="800000"/>
            <a:headEnd/>
            <a:tailEnd/>
          </a:ln>
          <a:effectLst/>
        </p:spPr>
      </p:pic>
      <p:sp>
        <p:nvSpPr>
          <p:cNvPr id="1048629" name="投影片編號版面配置區 3"/>
          <p:cNvSpPr txBox="1"/>
          <p:nvPr/>
        </p:nvSpPr>
        <p:spPr>
          <a:xfrm>
            <a:off x="7884368" y="6165304"/>
            <a:ext cx="864096" cy="432048"/>
          </a:xfrm>
          <a:prstGeom prst="ellipse">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pPr>
            <a:fld id="{E0F57FC0-FB17-4F21-A88B-31C004544A48}" type="slidenum">
              <a:rPr kumimoji="0" lang="zh-TW" altLang="en-US" sz="1800" b="1" i="0" u="none" strike="noStrike" kern="1200" cap="none" spc="0" normalizeH="0" baseline="0" noProof="0" smtClean="0">
                <a:ln>
                  <a:noFill/>
                </a:ln>
                <a:solidFill>
                  <a:srgbClr val="FF0000"/>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pPr>
              <a:t>10</a:t>
            </a:fld>
            <a:endParaRPr kumimoji="0" lang="zh-TW" altLang="en-US" sz="1800" b="1"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0" name="標題 1"/>
          <p:cNvSpPr>
            <a:spLocks noGrp="1"/>
          </p:cNvSpPr>
          <p:nvPr>
            <p:ph type="title"/>
          </p:nvPr>
        </p:nvSpPr>
        <p:spPr>
          <a:xfrm>
            <a:off x="0" y="-99392"/>
            <a:ext cx="8229600" cy="562074"/>
          </a:xfrm>
        </p:spPr>
        <p:txBody>
          <a:bodyPr>
            <a:normAutofit fontScale="90000"/>
          </a:bodyPr>
          <a:lstStyle/>
          <a:p>
            <a:r>
              <a:rPr lang="zh-TW" altLang="en-US" sz="3200" b="1" kern="0" dirty="0" smtClean="0">
                <a:solidFill>
                  <a:schemeClr val="bg1"/>
                </a:solidFill>
                <a:uFill>
                  <a:solidFill>
                    <a:srgbClr val="0070C0"/>
                  </a:solidFill>
                </a:uFill>
                <a:latin typeface="標楷體" panose="03000509000000000000" pitchFamily="65" charset="-120"/>
                <a:ea typeface="標楷體" panose="03000509000000000000" pitchFamily="65" charset="-120"/>
                <a:cs typeface="+mn-cs"/>
              </a:rPr>
              <a:t>桃園市中壢區泰豐自辦市地重劃說明</a:t>
            </a:r>
            <a:endParaRPr lang="zh-TW" altLang="en-US" sz="3200" b="1" kern="0" dirty="0">
              <a:solidFill>
                <a:schemeClr val="bg1"/>
              </a:solidFill>
              <a:uFill>
                <a:solidFill>
                  <a:srgbClr val="0070C0"/>
                </a:solidFill>
              </a:uFill>
              <a:latin typeface="標楷體" panose="03000509000000000000" pitchFamily="65" charset="-120"/>
              <a:ea typeface="標楷體" panose="03000509000000000000" pitchFamily="65" charset="-120"/>
              <a:cs typeface="+mn-cs"/>
            </a:endParaRPr>
          </a:p>
        </p:txBody>
      </p:sp>
      <p:pic>
        <p:nvPicPr>
          <p:cNvPr id="2097162" name="Picture 2"/>
          <p:cNvPicPr>
            <a:picLocks noGrp="1" noChangeAspect="1" noChangeArrowheads="1"/>
          </p:cNvPicPr>
          <p:nvPr>
            <p:ph idx="1"/>
          </p:nvPr>
        </p:nvPicPr>
        <p:blipFill>
          <a:blip r:embed="rId2" cstate="print"/>
          <a:srcRect/>
          <a:stretch>
            <a:fillRect/>
          </a:stretch>
        </p:blipFill>
        <p:spPr bwMode="auto">
          <a:xfrm>
            <a:off x="1" y="620688"/>
            <a:ext cx="9143999" cy="6021288"/>
          </a:xfrm>
          <a:prstGeom prst="rect">
            <a:avLst/>
          </a:prstGeom>
          <a:noFill/>
          <a:ln w="9525">
            <a:noFill/>
            <a:miter lim="800000"/>
            <a:headEnd/>
            <a:tailEnd/>
          </a:ln>
          <a:effectLst/>
        </p:spPr>
      </p:pic>
      <p:sp>
        <p:nvSpPr>
          <p:cNvPr id="1048631" name="投影片編號版面配置區 3"/>
          <p:cNvSpPr txBox="1"/>
          <p:nvPr/>
        </p:nvSpPr>
        <p:spPr>
          <a:xfrm>
            <a:off x="7956376" y="6309320"/>
            <a:ext cx="864096" cy="432048"/>
          </a:xfrm>
          <a:prstGeom prst="ellipse">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pPr>
            <a:fld id="{E0F57FC0-FB17-4F21-A88B-31C004544A48}" type="slidenum">
              <a:rPr kumimoji="0" lang="zh-TW" altLang="en-US" sz="1800" b="1" i="0" u="none" strike="noStrike" kern="1200" cap="none" spc="0" normalizeH="0" baseline="0" noProof="0" smtClean="0">
                <a:ln>
                  <a:noFill/>
                </a:ln>
                <a:solidFill>
                  <a:srgbClr val="FF0000"/>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pPr>
              <a:t>11</a:t>
            </a:fld>
            <a:endParaRPr kumimoji="0" lang="zh-TW" altLang="en-US" sz="1800" b="1"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8" name="矩形 3"/>
          <p:cNvSpPr/>
          <p:nvPr/>
        </p:nvSpPr>
        <p:spPr>
          <a:xfrm>
            <a:off x="323528" y="5657671"/>
            <a:ext cx="8820472" cy="1158240"/>
          </a:xfrm>
          <a:prstGeom prst="rect">
            <a:avLst/>
          </a:prstGeom>
          <a:ln>
            <a:noFill/>
          </a:ln>
        </p:spPr>
        <p:txBody>
          <a:bodyPr wrap="square">
            <a:spAutoFit/>
          </a:bodyPr>
          <a:lstStyle/>
          <a:p>
            <a:r>
              <a:rPr lang="zh-TW" altLang="en-US" sz="2400" b="1" kern="100" dirty="0" smtClean="0">
                <a:solidFill>
                  <a:srgbClr val="3366FF"/>
                </a:solidFill>
                <a:latin typeface="標楷體" pitchFamily="65" charset="-120"/>
                <a:ea typeface="標楷體" pitchFamily="65" charset="-120"/>
                <a:cs typeface="Times New Roman"/>
              </a:rPr>
              <a:t>廠房已拆除，目前重劃依進度進行中</a:t>
            </a:r>
            <a:endParaRPr lang="en-US" altLang="zh-TW" sz="2400" b="1" kern="100" dirty="0" smtClean="0">
              <a:solidFill>
                <a:srgbClr val="3366FF"/>
              </a:solidFill>
              <a:latin typeface="標楷體" pitchFamily="65" charset="-120"/>
              <a:ea typeface="標楷體" pitchFamily="65" charset="-120"/>
              <a:cs typeface="Times New Roman"/>
            </a:endParaRPr>
          </a:p>
          <a:p>
            <a:r>
              <a:rPr lang="en-US" altLang="zh-TW" sz="2400" dirty="0" smtClean="0"/>
              <a:t>The factory has been demolished and the rezoning is currently in progress</a:t>
            </a:r>
            <a:endParaRPr lang="zh-TW" altLang="en-US" sz="2400" dirty="0">
              <a:solidFill>
                <a:srgbClr val="3366FF"/>
              </a:solidFill>
            </a:endParaRPr>
          </a:p>
        </p:txBody>
      </p:sp>
      <p:sp>
        <p:nvSpPr>
          <p:cNvPr id="1048609" name="投影片編號版面配置區 3"/>
          <p:cNvSpPr txBox="1"/>
          <p:nvPr/>
        </p:nvSpPr>
        <p:spPr>
          <a:xfrm>
            <a:off x="8100392" y="6309320"/>
            <a:ext cx="864096" cy="432048"/>
          </a:xfrm>
          <a:prstGeom prst="ellipse">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pPr>
            <a:fld id="{E0F57FC0-FB17-4F21-A88B-31C004544A48}" type="slidenum">
              <a:rPr kumimoji="0" lang="zh-TW" altLang="en-US" sz="1800" b="1" i="0" u="none" strike="noStrike" kern="1200" cap="none" spc="0" normalizeH="0" baseline="0" noProof="0" smtClean="0">
                <a:ln>
                  <a:noFill/>
                </a:ln>
                <a:solidFill>
                  <a:srgbClr val="FF0000"/>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pPr>
              <a:t>12</a:t>
            </a:fld>
            <a:endParaRPr kumimoji="0" lang="zh-TW" altLang="en-US" sz="1800" b="1" i="0" u="none" strike="noStrike" kern="1200" cap="none" spc="0" normalizeH="0" baseline="0" noProof="0" dirty="0">
              <a:ln>
                <a:noFill/>
              </a:ln>
              <a:solidFill>
                <a:srgbClr val="FF0000"/>
              </a:solidFill>
              <a:effectLst/>
              <a:uLnTx/>
              <a:uFillTx/>
              <a:latin typeface="+mn-lt"/>
              <a:ea typeface="+mn-ea"/>
              <a:cs typeface="+mn-cs"/>
            </a:endParaRPr>
          </a:p>
        </p:txBody>
      </p:sp>
      <p:pic>
        <p:nvPicPr>
          <p:cNvPr id="2097157" name="Picture 4" descr="C:\Users\rexting\Downloads\85052_0.jpg"/>
          <p:cNvPicPr>
            <a:picLocks noChangeAspect="1" noChangeArrowheads="1"/>
          </p:cNvPicPr>
          <p:nvPr/>
        </p:nvPicPr>
        <p:blipFill>
          <a:blip r:embed="rId2" cstate="print"/>
          <a:srcRect/>
          <a:stretch>
            <a:fillRect/>
          </a:stretch>
        </p:blipFill>
        <p:spPr bwMode="auto">
          <a:xfrm>
            <a:off x="179512" y="1268761"/>
            <a:ext cx="4104456" cy="2376264"/>
          </a:xfrm>
          <a:prstGeom prst="rect">
            <a:avLst/>
          </a:prstGeom>
          <a:noFill/>
        </p:spPr>
      </p:pic>
      <p:pic>
        <p:nvPicPr>
          <p:cNvPr id="2097158" name="Picture 6" descr="C:\Users\rexting\Downloads\85054.jpg"/>
          <p:cNvPicPr>
            <a:picLocks noGrp="1" noChangeAspect="1" noChangeArrowheads="1"/>
          </p:cNvPicPr>
          <p:nvPr>
            <p:ph/>
          </p:nvPr>
        </p:nvPicPr>
        <p:blipFill>
          <a:blip r:embed="rId3" cstate="print"/>
          <a:srcRect/>
          <a:stretch>
            <a:fillRect/>
          </a:stretch>
        </p:blipFill>
        <p:spPr bwMode="auto">
          <a:xfrm>
            <a:off x="4282294" y="1268761"/>
            <a:ext cx="4538178" cy="2376264"/>
          </a:xfrm>
          <a:prstGeom prst="rect">
            <a:avLst/>
          </a:prstGeom>
          <a:noFill/>
        </p:spPr>
      </p:pic>
      <p:pic>
        <p:nvPicPr>
          <p:cNvPr id="2097159" name="Picture 7" descr="C:\Users\rexting\Downloads\S__7634965.jpg"/>
          <p:cNvPicPr>
            <a:picLocks noChangeAspect="1" noChangeArrowheads="1"/>
          </p:cNvPicPr>
          <p:nvPr/>
        </p:nvPicPr>
        <p:blipFill>
          <a:blip r:embed="rId4" cstate="print"/>
          <a:srcRect/>
          <a:stretch>
            <a:fillRect/>
          </a:stretch>
        </p:blipFill>
        <p:spPr bwMode="auto">
          <a:xfrm>
            <a:off x="179512" y="3645025"/>
            <a:ext cx="8640960" cy="1872207"/>
          </a:xfrm>
          <a:prstGeom prst="rect">
            <a:avLst/>
          </a:prstGeom>
          <a:noFill/>
        </p:spPr>
      </p:pic>
      <p:sp>
        <p:nvSpPr>
          <p:cNvPr id="2" name="文字方塊 1"/>
          <p:cNvSpPr txBox="1"/>
          <p:nvPr/>
        </p:nvSpPr>
        <p:spPr>
          <a:xfrm>
            <a:off x="0" y="0"/>
            <a:ext cx="8496944" cy="707886"/>
          </a:xfrm>
          <a:prstGeom prst="rect">
            <a:avLst/>
          </a:prstGeom>
          <a:noFill/>
        </p:spPr>
        <p:txBody>
          <a:bodyPr wrap="square" rtlCol="0">
            <a:spAutoFit/>
          </a:bodyPr>
          <a:lstStyle/>
          <a:p>
            <a:r>
              <a:rPr lang="zh-TW" altLang="en-US" sz="2000" b="1" dirty="0" smtClean="0">
                <a:latin typeface="標楷體" pitchFamily="65" charset="-120"/>
                <a:ea typeface="標楷體" pitchFamily="65" charset="-120"/>
              </a:rPr>
              <a:t>原中壢廠</a:t>
            </a:r>
            <a:r>
              <a:rPr lang="en-US" altLang="zh-TW" sz="2000" b="1" dirty="0" smtClean="0">
                <a:latin typeface="+mj-lt"/>
              </a:rPr>
              <a:t>( Former </a:t>
            </a:r>
            <a:r>
              <a:rPr lang="en-US" altLang="zh-TW" sz="2000" b="1" dirty="0" err="1" smtClean="0">
                <a:latin typeface="+mj-lt"/>
              </a:rPr>
              <a:t>Zhongli</a:t>
            </a:r>
            <a:r>
              <a:rPr lang="arn-CL" altLang="zh-TW" sz="2000" b="1" dirty="0" smtClean="0">
                <a:latin typeface="+mj-lt"/>
              </a:rPr>
              <a:t> Plant)</a:t>
            </a:r>
            <a:r>
              <a:rPr lang="zh-TW" altLang="arn-CL" sz="2000" b="1" dirty="0" smtClean="0">
                <a:latin typeface="+mj-lt"/>
                <a:ea typeface="新細明體"/>
              </a:rPr>
              <a:t>，</a:t>
            </a:r>
            <a:endParaRPr lang="en-US" altLang="zh-TW" sz="2000" b="1" dirty="0" smtClean="0">
              <a:latin typeface="+mj-lt"/>
              <a:ea typeface="新細明體"/>
            </a:endParaRPr>
          </a:p>
          <a:p>
            <a:r>
              <a:rPr lang="zh-TW" altLang="en-US" sz="2000" b="1" dirty="0" smtClean="0">
                <a:latin typeface="標楷體" pitchFamily="65" charset="-120"/>
                <a:ea typeface="標楷體" pitchFamily="65" charset="-120"/>
              </a:rPr>
              <a:t>現</a:t>
            </a:r>
            <a:r>
              <a:rPr lang="zh-TW" altLang="en-US" sz="2000" b="1" dirty="0">
                <a:latin typeface="標楷體" pitchFamily="65" charset="-120"/>
                <a:ea typeface="標楷體" pitchFamily="65" charset="-120"/>
              </a:rPr>
              <a:t>為泰豐自辦市地重劃</a:t>
            </a:r>
            <a:r>
              <a:rPr lang="zh-TW" altLang="en-US" sz="2000" b="1" dirty="0" smtClean="0">
                <a:latin typeface="標楷體" pitchFamily="65" charset="-120"/>
                <a:ea typeface="標楷體" pitchFamily="65" charset="-120"/>
              </a:rPr>
              <a:t>區</a:t>
            </a:r>
            <a:r>
              <a:rPr lang="en-US" altLang="zh-TW" sz="2000" b="1" dirty="0" smtClean="0">
                <a:latin typeface="+mj-lt"/>
              </a:rPr>
              <a:t>(Rezoning District of </a:t>
            </a:r>
            <a:r>
              <a:rPr lang="arn-CL" altLang="zh-TW" sz="2000" b="1" dirty="0" smtClean="0">
                <a:latin typeface="+mj-lt"/>
              </a:rPr>
              <a:t>Federal Corporation</a:t>
            </a:r>
            <a:r>
              <a:rPr lang="en-US" altLang="zh-TW" sz="2000" b="1" dirty="0" smtClean="0">
                <a:latin typeface="+mj-lt"/>
              </a:rPr>
              <a:t>)</a:t>
            </a:r>
            <a:endParaRPr lang="arn-CL" altLang="zh-TW" sz="2000" b="1" dirty="0">
              <a:latin typeface="+mj-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0" name="矩形 2"/>
          <p:cNvSpPr/>
          <p:nvPr/>
        </p:nvSpPr>
        <p:spPr>
          <a:xfrm>
            <a:off x="395536" y="375047"/>
            <a:ext cx="5382492" cy="584775"/>
          </a:xfrm>
          <a:prstGeom prst="rect">
            <a:avLst/>
          </a:prstGeom>
        </p:spPr>
        <p:txBody>
          <a:bodyPr wrap="square">
            <a:spAutoFit/>
          </a:bodyPr>
          <a:lstStyle/>
          <a:p>
            <a:r>
              <a:rPr lang="zh-TW" altLang="en-US" sz="3200" b="1" u="heavy" kern="0" dirty="0">
                <a:uFill>
                  <a:solidFill>
                    <a:srgbClr val="0070C0"/>
                  </a:solidFill>
                </a:uFill>
                <a:latin typeface="微軟正黑體" panose="020B0604030504040204" pitchFamily="34" charset="-120"/>
                <a:ea typeface="微軟正黑體" panose="020B0604030504040204" pitchFamily="34" charset="-120"/>
              </a:rPr>
              <a:t>觀音廠</a:t>
            </a:r>
            <a:r>
              <a:rPr lang="en-US" altLang="zh-TW" sz="3200" b="1" kern="0" dirty="0">
                <a:uFill>
                  <a:solidFill>
                    <a:srgbClr val="0070C0"/>
                  </a:solidFill>
                </a:uFill>
                <a:latin typeface="微軟正黑體" panose="020B0604030504040204" pitchFamily="34" charset="-120"/>
                <a:ea typeface="微軟正黑體" panose="020B0604030504040204" pitchFamily="34" charset="-120"/>
              </a:rPr>
              <a:t>(Guanyin Plant)</a:t>
            </a:r>
            <a:endParaRPr lang="zh-CN" altLang="en-US" sz="3200" b="1" kern="0" dirty="0">
              <a:uFill>
                <a:solidFill>
                  <a:srgbClr val="0070C0"/>
                </a:solidFill>
              </a:uFill>
              <a:latin typeface="微軟正黑體" panose="020B0604030504040204" pitchFamily="34" charset="-120"/>
              <a:ea typeface="微軟正黑體" panose="020B0604030504040204" pitchFamily="34" charset="-120"/>
            </a:endParaRPr>
          </a:p>
        </p:txBody>
      </p:sp>
      <p:pic>
        <p:nvPicPr>
          <p:cNvPr id="2097160" name="Picture 2"/>
          <p:cNvPicPr>
            <a:picLocks noChangeAspect="1" noChangeArrowheads="1"/>
          </p:cNvPicPr>
          <p:nvPr/>
        </p:nvPicPr>
        <p:blipFill>
          <a:blip r:embed="rId2" cstate="print"/>
          <a:stretch>
            <a:fillRect/>
          </a:stretch>
        </p:blipFill>
        <p:spPr bwMode="auto">
          <a:xfrm>
            <a:off x="323528" y="980728"/>
            <a:ext cx="8568952" cy="4176464"/>
          </a:xfrm>
          <a:prstGeom prst="rect">
            <a:avLst/>
          </a:prstGeom>
          <a:noFill/>
          <a:ln>
            <a:noFill/>
          </a:ln>
          <a:effectLst/>
        </p:spPr>
      </p:pic>
      <p:sp>
        <p:nvSpPr>
          <p:cNvPr id="1048611" name="AutoShape 4" descr="https://www.federaltire.com/tc/images/corporate_history.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1048612" name="矩形 4"/>
          <p:cNvSpPr/>
          <p:nvPr/>
        </p:nvSpPr>
        <p:spPr>
          <a:xfrm>
            <a:off x="323528" y="5322036"/>
            <a:ext cx="7992888" cy="1077218"/>
          </a:xfrm>
          <a:prstGeom prst="rect">
            <a:avLst/>
          </a:prstGeom>
        </p:spPr>
        <p:txBody>
          <a:bodyPr wrap="square">
            <a:spAutoFit/>
          </a:bodyPr>
          <a:lstStyle/>
          <a:p>
            <a:pPr marL="1270">
              <a:spcAft>
                <a:spcPts val="0"/>
              </a:spcAft>
            </a:pPr>
            <a:r>
              <a:rPr lang="zh-TW" altLang="en-US" sz="1600" b="1" kern="100" dirty="0">
                <a:solidFill>
                  <a:srgbClr val="3366FF"/>
                </a:solidFill>
                <a:latin typeface="微軟正黑體" pitchFamily="34" charset="-120"/>
                <a:ea typeface="微軟正黑體" pitchFamily="34" charset="-120"/>
                <a:cs typeface="Times New Roman"/>
              </a:rPr>
              <a:t>佔地面積</a:t>
            </a:r>
            <a:r>
              <a:rPr lang="zh-TW" altLang="zh-TW" sz="1600" b="1" kern="100" dirty="0">
                <a:solidFill>
                  <a:srgbClr val="3366FF"/>
                </a:solidFill>
                <a:latin typeface="微軟正黑體" pitchFamily="34" charset="-120"/>
                <a:ea typeface="微軟正黑體" pitchFamily="34" charset="-120"/>
                <a:cs typeface="Times New Roman"/>
              </a:rPr>
              <a:t>：</a:t>
            </a:r>
            <a:r>
              <a:rPr lang="en-US" altLang="zh-TW" sz="1600" b="1" kern="100" dirty="0">
                <a:solidFill>
                  <a:srgbClr val="3366FF"/>
                </a:solidFill>
                <a:latin typeface="微軟正黑體" pitchFamily="34" charset="-120"/>
                <a:ea typeface="微軟正黑體" pitchFamily="34" charset="-120"/>
                <a:cs typeface="Times New Roman"/>
              </a:rPr>
              <a:t>34,688</a:t>
            </a:r>
            <a:r>
              <a:rPr lang="zh-TW" altLang="en-US" sz="1600" b="1" kern="100" dirty="0">
                <a:solidFill>
                  <a:srgbClr val="3366FF"/>
                </a:solidFill>
                <a:latin typeface="微軟正黑體" pitchFamily="34" charset="-120"/>
                <a:ea typeface="微軟正黑體" pitchFamily="34" charset="-120"/>
                <a:cs typeface="Times New Roman"/>
              </a:rPr>
              <a:t>坪</a:t>
            </a:r>
            <a:r>
              <a:rPr lang="zh-TW" altLang="zh-TW" sz="1600" b="1" kern="100" dirty="0">
                <a:solidFill>
                  <a:srgbClr val="3366FF"/>
                </a:solidFill>
                <a:latin typeface="微軟正黑體" pitchFamily="34" charset="-120"/>
                <a:ea typeface="微軟正黑體" pitchFamily="34" charset="-120"/>
                <a:cs typeface="Times New Roman"/>
              </a:rPr>
              <a:t> </a:t>
            </a:r>
            <a:endParaRPr lang="zh-TW" altLang="zh-TW" sz="1600" kern="100" dirty="0">
              <a:solidFill>
                <a:srgbClr val="3366FF"/>
              </a:solidFill>
              <a:latin typeface="微軟正黑體" pitchFamily="34" charset="-120"/>
              <a:ea typeface="微軟正黑體" pitchFamily="34" charset="-120"/>
              <a:cs typeface="Times New Roman"/>
            </a:endParaRPr>
          </a:p>
          <a:p>
            <a:pPr marL="635">
              <a:spcAft>
                <a:spcPts val="0"/>
              </a:spcAft>
            </a:pPr>
            <a:r>
              <a:rPr lang="en-US" altLang="zh-TW" sz="1600" kern="100" dirty="0">
                <a:latin typeface="微軟正黑體" pitchFamily="34" charset="-120"/>
                <a:ea typeface="微軟正黑體" pitchFamily="34" charset="-120"/>
                <a:cs typeface="Times New Roman"/>
              </a:rPr>
              <a:t>Land Area</a:t>
            </a:r>
            <a:r>
              <a:rPr lang="zh-TW" altLang="zh-TW" sz="1600" kern="100" dirty="0">
                <a:latin typeface="微軟正黑體" pitchFamily="34" charset="-120"/>
                <a:ea typeface="微軟正黑體" pitchFamily="34" charset="-120"/>
                <a:cs typeface="Times New Roman"/>
              </a:rPr>
              <a:t>：</a:t>
            </a:r>
            <a:r>
              <a:rPr lang="en-US" altLang="zh-TW" sz="1600" kern="100" dirty="0">
                <a:latin typeface="微軟正黑體" pitchFamily="34" charset="-120"/>
                <a:ea typeface="微軟正黑體" pitchFamily="34" charset="-120"/>
                <a:cs typeface="Times New Roman"/>
              </a:rPr>
              <a:t>34,688 ping (114,672</a:t>
            </a:r>
            <a:r>
              <a:rPr lang="zh-TW" altLang="en-US" sz="1600" kern="100" dirty="0">
                <a:latin typeface="微軟正黑體" pitchFamily="34" charset="-120"/>
                <a:ea typeface="微軟正黑體" pitchFamily="34" charset="-120"/>
                <a:cs typeface="Times New Roman"/>
              </a:rPr>
              <a:t> </a:t>
            </a:r>
            <a:r>
              <a:rPr lang="en-US" altLang="zh-TW" sz="1600" kern="100" dirty="0">
                <a:latin typeface="微軟正黑體" pitchFamily="34" charset="-120"/>
                <a:ea typeface="微軟正黑體" pitchFamily="34" charset="-120"/>
                <a:cs typeface="Times New Roman"/>
              </a:rPr>
              <a:t>square meters) </a:t>
            </a:r>
            <a:endParaRPr lang="zh-TW" altLang="zh-TW" sz="1600" kern="100" dirty="0">
              <a:latin typeface="微軟正黑體" pitchFamily="34" charset="-120"/>
              <a:ea typeface="微軟正黑體" pitchFamily="34" charset="-120"/>
              <a:cs typeface="Times New Roman"/>
            </a:endParaRPr>
          </a:p>
          <a:p>
            <a:pPr marL="1270">
              <a:spcAft>
                <a:spcPts val="0"/>
              </a:spcAft>
            </a:pPr>
            <a:r>
              <a:rPr lang="zh-TW" altLang="en-US" sz="1600" b="1" kern="100" dirty="0" smtClean="0">
                <a:solidFill>
                  <a:srgbClr val="3366FF"/>
                </a:solidFill>
                <a:latin typeface="微軟正黑體" pitchFamily="34" charset="-120"/>
                <a:ea typeface="微軟正黑體" pitchFamily="34" charset="-120"/>
                <a:cs typeface="Times New Roman"/>
              </a:rPr>
              <a:t>停產</a:t>
            </a:r>
            <a:r>
              <a:rPr lang="zh-TW" altLang="zh-TW" sz="1600" b="1" kern="100" dirty="0" smtClean="0">
                <a:solidFill>
                  <a:srgbClr val="3366FF"/>
                </a:solidFill>
                <a:latin typeface="微軟正黑體" pitchFamily="34" charset="-120"/>
                <a:ea typeface="微軟正黑體" pitchFamily="34" charset="-120"/>
                <a:cs typeface="Times New Roman"/>
              </a:rPr>
              <a:t> </a:t>
            </a:r>
            <a:r>
              <a:rPr lang="en-US" altLang="zh-TW" sz="1600" b="1" kern="100" dirty="0" smtClean="0">
                <a:solidFill>
                  <a:srgbClr val="3366FF"/>
                </a:solidFill>
                <a:latin typeface="微軟正黑體" pitchFamily="34" charset="-120"/>
                <a:ea typeface="微軟正黑體" pitchFamily="34" charset="-120"/>
                <a:cs typeface="Times New Roman"/>
              </a:rPr>
              <a:t>(</a:t>
            </a:r>
            <a:r>
              <a:rPr lang="zh-TW" altLang="en-US" sz="1600" b="1" kern="100" dirty="0" smtClean="0">
                <a:solidFill>
                  <a:srgbClr val="3366FF"/>
                </a:solidFill>
                <a:latin typeface="微軟正黑體" pitchFamily="34" charset="-120"/>
                <a:ea typeface="微軟正黑體" pitchFamily="34" charset="-120"/>
                <a:cs typeface="Times New Roman"/>
              </a:rPr>
              <a:t>由於美國執行反傾銷稅</a:t>
            </a:r>
            <a:r>
              <a:rPr lang="en-US" altLang="zh-TW" sz="1600" b="1" kern="100" dirty="0" smtClean="0">
                <a:solidFill>
                  <a:srgbClr val="3366FF"/>
                </a:solidFill>
                <a:latin typeface="微軟正黑體" pitchFamily="34" charset="-120"/>
                <a:ea typeface="微軟正黑體" pitchFamily="34" charset="-120"/>
                <a:cs typeface="Times New Roman"/>
              </a:rPr>
              <a:t>)</a:t>
            </a:r>
            <a:endParaRPr lang="zh-TW" altLang="zh-TW" sz="1600" kern="100" dirty="0" smtClean="0">
              <a:solidFill>
                <a:srgbClr val="3366FF"/>
              </a:solidFill>
              <a:latin typeface="微軟正黑體" pitchFamily="34" charset="-120"/>
              <a:ea typeface="微軟正黑體" pitchFamily="34" charset="-120"/>
              <a:cs typeface="Times New Roman"/>
            </a:endParaRPr>
          </a:p>
          <a:p>
            <a:pPr marL="635">
              <a:spcAft>
                <a:spcPts val="0"/>
              </a:spcAft>
            </a:pPr>
            <a:r>
              <a:rPr lang="en-US" altLang="zh-TW" sz="1600" kern="100" dirty="0" smtClean="0">
                <a:latin typeface="微軟正黑體" pitchFamily="34" charset="-120"/>
                <a:ea typeface="微軟正黑體" pitchFamily="34" charset="-120"/>
                <a:cs typeface="Times New Roman"/>
              </a:rPr>
              <a:t>Discontinued  Production(Due to US implements anti-dumping duties)</a:t>
            </a:r>
            <a:endParaRPr lang="zh-TW" altLang="zh-TW" sz="1600" kern="100" dirty="0">
              <a:latin typeface="微軟正黑體" pitchFamily="34" charset="-120"/>
              <a:ea typeface="微軟正黑體" pitchFamily="34" charset="-120"/>
              <a:cs typeface="Times New Roman"/>
            </a:endParaRPr>
          </a:p>
        </p:txBody>
      </p:sp>
      <p:sp>
        <p:nvSpPr>
          <p:cNvPr id="1048613" name="投影片編號版面配置區 3"/>
          <p:cNvSpPr txBox="1"/>
          <p:nvPr/>
        </p:nvSpPr>
        <p:spPr>
          <a:xfrm>
            <a:off x="8028384" y="6309320"/>
            <a:ext cx="936104" cy="432048"/>
          </a:xfrm>
          <a:prstGeom prst="ellipse">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pPr>
            <a:fld id="{E0F57FC0-FB17-4F21-A88B-31C004544A48}" type="slidenum">
              <a:rPr kumimoji="0" lang="zh-TW" altLang="en-US" sz="1800" b="1" i="0" u="none" strike="noStrike" kern="1200" cap="none" spc="0" normalizeH="0" baseline="0" noProof="0" smtClean="0">
                <a:ln>
                  <a:noFill/>
                </a:ln>
                <a:solidFill>
                  <a:srgbClr val="FF0000"/>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pPr>
              <a:t>13</a:t>
            </a:fld>
            <a:endParaRPr kumimoji="0" lang="zh-TW" altLang="en-US" sz="1800" b="1"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3" name="圖片 4"/>
          <p:cNvPicPr>
            <a:picLocks noChangeAspect="1"/>
          </p:cNvPicPr>
          <p:nvPr/>
        </p:nvPicPr>
        <p:blipFill>
          <a:blip r:embed="rId3" cstate="print"/>
          <a:stretch>
            <a:fillRect/>
          </a:stretch>
        </p:blipFill>
        <p:spPr>
          <a:xfrm>
            <a:off x="0" y="0"/>
            <a:ext cx="9144000" cy="6858000"/>
          </a:xfrm>
          <a:prstGeom prst="rect">
            <a:avLst/>
          </a:prstGeom>
        </p:spPr>
      </p:pic>
      <p:sp>
        <p:nvSpPr>
          <p:cNvPr id="1048632" name="Text Box 9"/>
          <p:cNvSpPr txBox="1">
            <a:spLocks noChangeArrowheads="1"/>
          </p:cNvSpPr>
          <p:nvPr/>
        </p:nvSpPr>
        <p:spPr bwMode="auto">
          <a:xfrm>
            <a:off x="2987824" y="1988840"/>
            <a:ext cx="3613682" cy="1938992"/>
          </a:xfrm>
          <a:prstGeom prst="rect">
            <a:avLst/>
          </a:prstGeom>
          <a:noFill/>
          <a:ln w="9525">
            <a:noFill/>
            <a:miter lim="800000"/>
            <a:headEnd/>
            <a:tailEnd/>
          </a:ln>
          <a:effectLst/>
        </p:spPr>
        <p:txBody>
          <a:bodyPr wrap="none">
            <a:spAutoFit/>
          </a:bodyPr>
          <a:lstStyle/>
          <a:p>
            <a:pPr algn="ctr"/>
            <a:r>
              <a:rPr lang="en-US" altLang="zh-TW" sz="4000" b="1" dirty="0">
                <a:effectLst>
                  <a:outerShdw blurRad="38100" dist="38100" dir="2700000" algn="tl">
                    <a:srgbClr val="C0C0C0"/>
                  </a:outerShdw>
                </a:effectLst>
                <a:ea typeface="新細明體" pitchFamily="18" charset="-120"/>
              </a:rPr>
              <a:t>Q&amp;A</a:t>
            </a:r>
          </a:p>
          <a:p>
            <a:pPr algn="ctr"/>
            <a:endParaRPr lang="en-US" altLang="zh-TW" sz="4000" b="1" dirty="0">
              <a:effectLst>
                <a:outerShdw blurRad="38100" dist="38100" dir="2700000" algn="tl">
                  <a:srgbClr val="C0C0C0"/>
                </a:outerShdw>
              </a:effectLst>
              <a:ea typeface="新細明體" pitchFamily="18" charset="-120"/>
            </a:endParaRPr>
          </a:p>
          <a:p>
            <a:r>
              <a:rPr lang="en-US" altLang="zh-TW" sz="4000" b="1" dirty="0">
                <a:effectLst>
                  <a:outerShdw blurRad="38100" dist="38100" dir="2700000" algn="tl">
                    <a:srgbClr val="C0C0C0"/>
                  </a:outerShdw>
                </a:effectLst>
                <a:ea typeface="新細明體" pitchFamily="18" charset="-120"/>
              </a:rPr>
              <a:t>THANK YOU !</a:t>
            </a:r>
            <a:endParaRPr lang="zh-TW" altLang="en-US" sz="4000" b="1" dirty="0">
              <a:effectLst>
                <a:outerShdw blurRad="38100" dist="38100" dir="2700000" algn="tl">
                  <a:srgbClr val="C0C0C0"/>
                </a:outerShdw>
              </a:effectLst>
              <a:ea typeface="新細明體" pitchFamily="18" charset="-120"/>
            </a:endParaRPr>
          </a:p>
        </p:txBody>
      </p:sp>
      <p:sp>
        <p:nvSpPr>
          <p:cNvPr id="1048633" name="投影片編號版面配置區 3"/>
          <p:cNvSpPr txBox="1"/>
          <p:nvPr/>
        </p:nvSpPr>
        <p:spPr>
          <a:xfrm>
            <a:off x="8100392" y="6165304"/>
            <a:ext cx="936104" cy="432048"/>
          </a:xfrm>
          <a:prstGeom prst="ellipse">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pPr>
            <a:fld id="{E0F57FC0-FB17-4F21-A88B-31C004544A48}" type="slidenum">
              <a:rPr kumimoji="0" lang="zh-TW" altLang="en-US" sz="1800" b="1" i="0" u="none" strike="noStrike" kern="1200" cap="none" spc="0" normalizeH="0" baseline="0" noProof="0" smtClean="0">
                <a:ln>
                  <a:noFill/>
                </a:ln>
                <a:solidFill>
                  <a:srgbClr val="FF0000"/>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pPr>
              <a:t>14</a:t>
            </a:fld>
            <a:endParaRPr kumimoji="0" lang="zh-TW" altLang="en-US" sz="1800" b="1"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4" name="圖片 4"/>
          <p:cNvPicPr>
            <a:picLocks noChangeAspect="1"/>
          </p:cNvPicPr>
          <p:nvPr/>
        </p:nvPicPr>
        <p:blipFill>
          <a:blip r:embed="rId3" cstate="print"/>
          <a:stretch>
            <a:fillRect/>
          </a:stretch>
        </p:blipFill>
        <p:spPr>
          <a:xfrm>
            <a:off x="0" y="0"/>
            <a:ext cx="9144000" cy="6858000"/>
          </a:xfrm>
          <a:prstGeom prst="rect">
            <a:avLst/>
          </a:prstGeom>
        </p:spPr>
      </p:pic>
      <p:sp>
        <p:nvSpPr>
          <p:cNvPr id="1048586" name="Text Box 15"/>
          <p:cNvSpPr txBox="1">
            <a:spLocks noChangeArrowheads="1"/>
          </p:cNvSpPr>
          <p:nvPr/>
        </p:nvSpPr>
        <p:spPr bwMode="auto">
          <a:xfrm>
            <a:off x="1187450" y="1988839"/>
            <a:ext cx="7416998" cy="1894840"/>
          </a:xfrm>
          <a:prstGeom prst="rect">
            <a:avLst/>
          </a:prstGeom>
          <a:noFill/>
          <a:ln w="9525">
            <a:noFill/>
            <a:miter lim="800000"/>
            <a:headEnd/>
            <a:tailEnd/>
          </a:ln>
        </p:spPr>
        <p:txBody>
          <a:bodyPr wrap="square">
            <a:spAutoFit/>
          </a:bodyPr>
          <a:lstStyle/>
          <a:p>
            <a:pPr algn="ctr">
              <a:spcBef>
                <a:spcPct val="50000"/>
              </a:spcBef>
            </a:pPr>
            <a:r>
              <a:rPr lang="zh-TW" altLang="en-US" sz="6000" b="1" dirty="0">
                <a:solidFill>
                  <a:schemeClr val="bg1"/>
                </a:solidFill>
                <a:latin typeface="標楷體" panose="03000509000000000000" pitchFamily="65" charset="-120"/>
                <a:ea typeface="標楷體" panose="03000509000000000000" pitchFamily="65" charset="-120"/>
              </a:rPr>
              <a:t>泰豐輪胎</a:t>
            </a:r>
            <a:endParaRPr lang="en-US" altLang="zh-TW" sz="6000" b="1" dirty="0">
              <a:solidFill>
                <a:schemeClr val="bg1"/>
              </a:solidFill>
              <a:latin typeface="標楷體" panose="03000509000000000000" pitchFamily="65" charset="-120"/>
              <a:ea typeface="標楷體" panose="03000509000000000000" pitchFamily="65" charset="-120"/>
            </a:endParaRPr>
          </a:p>
          <a:p>
            <a:pPr algn="ctr">
              <a:spcBef>
                <a:spcPct val="50000"/>
              </a:spcBef>
            </a:pPr>
            <a:r>
              <a:rPr lang="en-US" altLang="zh-TW" sz="4000" b="1" dirty="0">
                <a:solidFill>
                  <a:schemeClr val="bg1"/>
                </a:solidFill>
                <a:latin typeface="標楷體" panose="03000509000000000000" pitchFamily="65" charset="-120"/>
                <a:ea typeface="標楷體" panose="03000509000000000000" pitchFamily="65" charset="-120"/>
              </a:rPr>
              <a:t>Federal co.</a:t>
            </a:r>
          </a:p>
        </p:txBody>
      </p:sp>
      <p:sp>
        <p:nvSpPr>
          <p:cNvPr id="1048587" name="內容版面配置區 3"/>
          <p:cNvSpPr txBox="1"/>
          <p:nvPr/>
        </p:nvSpPr>
        <p:spPr>
          <a:xfrm>
            <a:off x="2411760" y="1484784"/>
            <a:ext cx="6192688" cy="4968552"/>
          </a:xfrm>
          <a:prstGeom prst="rect">
            <a:avLst/>
          </a:prstGeom>
        </p:spPr>
        <p:txBody>
          <a:bodyPr>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lnSpc>
                <a:spcPct val="90000"/>
              </a:lnSpc>
              <a:spcAft>
                <a:spcPts val="0"/>
              </a:spcAft>
              <a:buFont typeface="Arial" panose="020B0604020202020204" pitchFamily="34" charset="0"/>
              <a:buNone/>
            </a:pPr>
            <a:r>
              <a:rPr kumimoji="0" lang="en-US" altLang="zh-TW" sz="1800" dirty="0"/>
              <a:t> </a:t>
            </a:r>
          </a:p>
          <a:p>
            <a:pPr marL="0" indent="0" fontAlgn="auto">
              <a:lnSpc>
                <a:spcPct val="90000"/>
              </a:lnSpc>
              <a:spcAft>
                <a:spcPts val="0"/>
              </a:spcAft>
              <a:buFont typeface="Arial" panose="020B0604020202020204" pitchFamily="34" charset="0"/>
              <a:buNone/>
            </a:pPr>
            <a:r>
              <a:rPr kumimoji="0" lang="zh-TW" altLang="en-US" sz="9600" dirty="0">
                <a:latin typeface="標楷體" panose="03000509000000000000" pitchFamily="65" charset="-120"/>
                <a:ea typeface="標楷體" panose="03000509000000000000" pitchFamily="65" charset="-120"/>
              </a:rPr>
              <a:t>本簡報是建立於本公司從各項來源所取得之資訊。有些 資訊可能受未來不確定性因素影響，致使與原先本公司 對於未來前景的說明迥異。未來若有變更或調整時，請 以公開資訊觀測站公告資訊為依據。</a:t>
            </a:r>
            <a:endParaRPr kumimoji="0" lang="en-US" altLang="zh-TW" sz="9600" dirty="0">
              <a:latin typeface="標楷體" panose="03000509000000000000" pitchFamily="65" charset="-120"/>
              <a:ea typeface="標楷體" panose="03000509000000000000" pitchFamily="65" charset="-120"/>
            </a:endParaRPr>
          </a:p>
          <a:p>
            <a:pPr marL="0" indent="0" fontAlgn="auto">
              <a:lnSpc>
                <a:spcPct val="90000"/>
              </a:lnSpc>
              <a:spcAft>
                <a:spcPts val="0"/>
              </a:spcAft>
              <a:buFont typeface="Arial" panose="020B0604020202020204" pitchFamily="34" charset="0"/>
              <a:buNone/>
            </a:pPr>
            <a:endParaRPr kumimoji="0" lang="en-US" altLang="zh-TW" sz="9600" dirty="0">
              <a:latin typeface="標楷體" panose="03000509000000000000" pitchFamily="65" charset="-120"/>
              <a:ea typeface="標楷體" panose="03000509000000000000" pitchFamily="65" charset="-120"/>
            </a:endParaRPr>
          </a:p>
          <a:p>
            <a:pPr marL="0" indent="0" fontAlgn="auto">
              <a:lnSpc>
                <a:spcPct val="90000"/>
              </a:lnSpc>
              <a:spcAft>
                <a:spcPts val="0"/>
              </a:spcAft>
              <a:buFont typeface="Arial" panose="020B0604020202020204" pitchFamily="34" charset="0"/>
              <a:buNone/>
            </a:pPr>
            <a:r>
              <a:rPr kumimoji="0" lang="en-US" altLang="zh-TW" sz="9600" dirty="0">
                <a:latin typeface="Times New Roman" panose="02020603050405020304" pitchFamily="18" charset="0"/>
                <a:ea typeface="標楷體" panose="03000509000000000000" pitchFamily="65" charset="-120"/>
                <a:cs typeface="Times New Roman" panose="02020603050405020304" pitchFamily="18" charset="0"/>
              </a:rPr>
              <a:t>This presentation is based on the information obtained from various sources which the Company believes to be reliable. But at some point in the future, there are a variety of factors which could cause actual results to differ materially from those statements. Therefore, please refer to the information on MOPS website as the main basis if any adjustment has been made.</a:t>
            </a:r>
          </a:p>
          <a:p>
            <a:pPr marL="0" indent="0" fontAlgn="auto">
              <a:lnSpc>
                <a:spcPct val="90000"/>
              </a:lnSpc>
              <a:spcAft>
                <a:spcPts val="0"/>
              </a:spcAft>
              <a:buFont typeface="Arial" panose="020B0604020202020204" pitchFamily="34" charset="0"/>
              <a:buNone/>
            </a:pPr>
            <a:r>
              <a:rPr kumimoji="0" lang="en-US" altLang="zh-TW" sz="11200" dirty="0">
                <a:latin typeface="標楷體" panose="03000509000000000000" pitchFamily="65" charset="-120"/>
                <a:ea typeface="標楷體" panose="03000509000000000000" pitchFamily="65" charset="-120"/>
              </a:rPr>
              <a:t> </a:t>
            </a:r>
            <a:endParaRPr kumimoji="0" lang="zh-TW" altLang="en-US" sz="11200" dirty="0">
              <a:latin typeface="標楷體" panose="03000509000000000000" pitchFamily="65" charset="-120"/>
              <a:ea typeface="標楷體" panose="03000509000000000000" pitchFamily="65" charset="-120"/>
            </a:endParaRPr>
          </a:p>
        </p:txBody>
      </p:sp>
      <p:sp>
        <p:nvSpPr>
          <p:cNvPr id="1048588" name="標題 1"/>
          <p:cNvSpPr>
            <a:spLocks noGrp="1"/>
          </p:cNvSpPr>
          <p:nvPr>
            <p:ph type="title"/>
          </p:nvPr>
        </p:nvSpPr>
        <p:spPr>
          <a:xfrm>
            <a:off x="1907704" y="731837"/>
            <a:ext cx="7056784" cy="608931"/>
          </a:xfrm>
        </p:spPr>
        <p:txBody>
          <a:bodyPr anchor="ctr">
            <a:normAutofit/>
          </a:bodyPr>
          <a:lstStyle/>
          <a:p>
            <a:r>
              <a:rPr lang="zh-TW" altLang="en-US" sz="3200" u="sng" dirty="0">
                <a:latin typeface="標楷體" panose="03000509000000000000" pitchFamily="65" charset="-120"/>
                <a:ea typeface="標楷體" panose="03000509000000000000" pitchFamily="65" charset="-120"/>
              </a:rPr>
              <a:t>免責聲明 </a:t>
            </a:r>
            <a:r>
              <a:rPr lang="en-US" altLang="zh-TW" sz="3200" u="sng" dirty="0">
                <a:latin typeface="標楷體" panose="03000509000000000000" pitchFamily="65" charset="-120"/>
                <a:ea typeface="標楷體" panose="03000509000000000000" pitchFamily="65" charset="-120"/>
              </a:rPr>
              <a:t>Safe Harbor Notice</a:t>
            </a:r>
            <a:endParaRPr lang="zh-TW" altLang="en-US" sz="3200" u="sng" dirty="0">
              <a:latin typeface="標楷體" panose="03000509000000000000" pitchFamily="65" charset="-120"/>
              <a:ea typeface="標楷體" panose="03000509000000000000" pitchFamily="65" charset="-120"/>
            </a:endParaRPr>
          </a:p>
        </p:txBody>
      </p:sp>
      <p:sp>
        <p:nvSpPr>
          <p:cNvPr id="1048589" name="投影片編號版面配置區 3"/>
          <p:cNvSpPr txBox="1"/>
          <p:nvPr/>
        </p:nvSpPr>
        <p:spPr>
          <a:xfrm>
            <a:off x="7884368" y="6165304"/>
            <a:ext cx="576064" cy="432048"/>
          </a:xfrm>
          <a:prstGeom prst="ellipse">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pPr>
            <a:fld id="{E0F57FC0-FB17-4F21-A88B-31C004544A48}" type="slidenum">
              <a:rPr kumimoji="0" lang="zh-TW" altLang="en-US" sz="1800" b="1" i="0" u="none" strike="noStrike" kern="1200" cap="none" spc="0" normalizeH="0" baseline="0" noProof="0" smtClean="0">
                <a:ln>
                  <a:noFill/>
                </a:ln>
                <a:solidFill>
                  <a:srgbClr val="FF0000"/>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pPr>
              <a:t>2</a:t>
            </a:fld>
            <a:endParaRPr kumimoji="0" lang="zh-TW" altLang="en-US" sz="1800" b="1"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5" name="圖片 4"/>
          <p:cNvPicPr>
            <a:picLocks noChangeAspect="1"/>
          </p:cNvPicPr>
          <p:nvPr/>
        </p:nvPicPr>
        <p:blipFill>
          <a:blip r:embed="rId3" cstate="print"/>
          <a:stretch>
            <a:fillRect/>
          </a:stretch>
        </p:blipFill>
        <p:spPr>
          <a:xfrm>
            <a:off x="-684584" y="0"/>
            <a:ext cx="9144000" cy="6858000"/>
          </a:xfrm>
          <a:prstGeom prst="rect">
            <a:avLst/>
          </a:prstGeom>
        </p:spPr>
      </p:pic>
      <p:sp>
        <p:nvSpPr>
          <p:cNvPr id="1048593" name="Text Box 15"/>
          <p:cNvSpPr txBox="1">
            <a:spLocks noChangeArrowheads="1"/>
          </p:cNvSpPr>
          <p:nvPr/>
        </p:nvSpPr>
        <p:spPr bwMode="auto">
          <a:xfrm>
            <a:off x="1187450" y="1988840"/>
            <a:ext cx="7129463" cy="1894841"/>
          </a:xfrm>
          <a:prstGeom prst="rect">
            <a:avLst/>
          </a:prstGeom>
          <a:noFill/>
          <a:ln w="9525">
            <a:noFill/>
            <a:miter lim="800000"/>
            <a:headEnd/>
            <a:tailEnd/>
          </a:ln>
        </p:spPr>
        <p:txBody>
          <a:bodyPr wrap="square">
            <a:spAutoFit/>
          </a:bodyPr>
          <a:lstStyle/>
          <a:p>
            <a:pPr algn="ctr">
              <a:spcBef>
                <a:spcPct val="50000"/>
              </a:spcBef>
            </a:pPr>
            <a:r>
              <a:rPr lang="zh-TW" altLang="en-US" sz="6000" b="1" dirty="0">
                <a:solidFill>
                  <a:schemeClr val="bg1"/>
                </a:solidFill>
                <a:latin typeface="標楷體" panose="03000509000000000000" pitchFamily="65" charset="-120"/>
                <a:ea typeface="標楷體" panose="03000509000000000000" pitchFamily="65" charset="-120"/>
              </a:rPr>
              <a:t>泰豐輪胎</a:t>
            </a:r>
            <a:endParaRPr lang="en-US" altLang="zh-TW" sz="6000" b="1" dirty="0">
              <a:solidFill>
                <a:schemeClr val="bg1"/>
              </a:solidFill>
              <a:latin typeface="標楷體" panose="03000509000000000000" pitchFamily="65" charset="-120"/>
              <a:ea typeface="標楷體" panose="03000509000000000000" pitchFamily="65" charset="-120"/>
            </a:endParaRPr>
          </a:p>
          <a:p>
            <a:pPr algn="ctr">
              <a:spcBef>
                <a:spcPct val="50000"/>
              </a:spcBef>
            </a:pPr>
            <a:r>
              <a:rPr lang="en-US" altLang="zh-TW" sz="4000" b="1" dirty="0">
                <a:solidFill>
                  <a:schemeClr val="bg1"/>
                </a:solidFill>
                <a:latin typeface="標楷體" panose="03000509000000000000" pitchFamily="65" charset="-120"/>
                <a:ea typeface="標楷體" panose="03000509000000000000" pitchFamily="65" charset="-120"/>
              </a:rPr>
              <a:t>Federal co.</a:t>
            </a:r>
          </a:p>
        </p:txBody>
      </p:sp>
      <p:sp>
        <p:nvSpPr>
          <p:cNvPr id="1048594" name="Text Box 3"/>
          <p:cNvSpPr txBox="1">
            <a:spLocks noChangeArrowheads="1"/>
          </p:cNvSpPr>
          <p:nvPr/>
        </p:nvSpPr>
        <p:spPr bwMode="auto">
          <a:xfrm>
            <a:off x="3419872" y="1157842"/>
            <a:ext cx="4536504" cy="830997"/>
          </a:xfrm>
          <a:prstGeom prst="rect">
            <a:avLst/>
          </a:prstGeom>
          <a:noFill/>
          <a:ln w="9525">
            <a:noFill/>
            <a:miter lim="800000"/>
            <a:headEnd/>
            <a:tailEnd/>
          </a:ln>
        </p:spPr>
        <p:txBody>
          <a:bodyPr wrap="square" anchor="ctr">
            <a:spAutoFit/>
          </a:bodyPr>
          <a:lstStyle/>
          <a:p>
            <a:pPr algn="ctr"/>
            <a:r>
              <a:rPr lang="zh-TW" altLang="en-US" sz="4800" b="1" dirty="0">
                <a:ea typeface="標楷體" panose="03000509000000000000" pitchFamily="65" charset="-120"/>
                <a:cs typeface="Times New Roman" panose="02020603050405020304" pitchFamily="18" charset="0"/>
              </a:rPr>
              <a:t>綱要 </a:t>
            </a:r>
            <a:r>
              <a:rPr lang="en-US" altLang="zh-TW" b="1" dirty="0">
                <a:ea typeface="標楷體" panose="03000509000000000000" pitchFamily="65" charset="-120"/>
                <a:cs typeface="Times New Roman" panose="02020603050405020304" pitchFamily="18" charset="0"/>
              </a:rPr>
              <a:t>Table of contents</a:t>
            </a:r>
            <a:endParaRPr lang="zh-TW" altLang="en-US" b="1" dirty="0">
              <a:ea typeface="標楷體" panose="03000509000000000000" pitchFamily="65" charset="-120"/>
              <a:cs typeface="Times New Roman" panose="02020603050405020304" pitchFamily="18" charset="0"/>
            </a:endParaRPr>
          </a:p>
        </p:txBody>
      </p:sp>
      <p:sp>
        <p:nvSpPr>
          <p:cNvPr id="1048595" name="內容版面配置區 4"/>
          <p:cNvSpPr txBox="1"/>
          <p:nvPr/>
        </p:nvSpPr>
        <p:spPr bwMode="auto">
          <a:xfrm>
            <a:off x="1259632" y="2420888"/>
            <a:ext cx="7488832" cy="2448775"/>
          </a:xfrm>
          <a:prstGeom prst="rect">
            <a:avLst/>
          </a:prstGeom>
          <a:noFill/>
          <a:ln>
            <a:noFill/>
            <a:miter lim="800000"/>
            <a:headEnd/>
            <a:tailEnd/>
          </a:ln>
        </p:spPr>
        <p:txBody>
          <a:bodyPr vert="horz" wrap="square" lIns="91440" tIns="45720" rIns="91440" bIns="45720" numCol="1" anchor="t" anchorCtr="0" compatLnSpc="1">
            <a:prstTxWarp prst="textNoShape">
              <a:avLst/>
            </a:prstTxWarp>
            <a:noAutofit/>
          </a:bodyPr>
          <a:lstStyle>
            <a:lvl1pPr marL="0" indent="0" algn="r" rtl="0" eaLnBrk="1" latinLnBrk="0" hangingPunct="1">
              <a:spcBef>
                <a:spcPts val="600"/>
              </a:spcBef>
              <a:buClr>
                <a:schemeClr val="accent1"/>
              </a:buClr>
              <a:buSzPct val="76000"/>
              <a:buFont typeface="Wingdings 3"/>
              <a:buNone/>
              <a:defRPr kumimoji="0" sz="2000" kern="1200">
                <a:solidFill>
                  <a:schemeClr val="tx2"/>
                </a:solidFill>
                <a:latin typeface="+mj-lt"/>
                <a:ea typeface="+mj-ea"/>
                <a:cs typeface="+mj-cs"/>
              </a:defRPr>
            </a:lvl1pPr>
            <a:lvl2pPr marL="457200" indent="0" algn="ctr" rtl="0" eaLnBrk="1" latinLnBrk="0" hangingPunct="1">
              <a:spcBef>
                <a:spcPts val="500"/>
              </a:spcBef>
              <a:buClr>
                <a:schemeClr val="accent2"/>
              </a:buClr>
              <a:buSzPct val="76000"/>
              <a:buFont typeface="Wingdings 3"/>
              <a:buNone/>
              <a:defRPr kumimoji="0" sz="2300" kern="1200">
                <a:solidFill>
                  <a:schemeClr val="tx2"/>
                </a:solidFill>
                <a:latin typeface="+mn-lt"/>
                <a:ea typeface="+mn-ea"/>
                <a:cs typeface="+mn-cs"/>
              </a:defRPr>
            </a:lvl2pPr>
            <a:lvl3pPr marL="914400" indent="0" algn="ctr" rtl="0" eaLnBrk="1" latinLnBrk="0" hangingPunct="1">
              <a:spcBef>
                <a:spcPts val="500"/>
              </a:spcBef>
              <a:buClr>
                <a:schemeClr val="bg1">
                  <a:shade val="50000"/>
                </a:schemeClr>
              </a:buClr>
              <a:buSzPct val="76000"/>
              <a:buFont typeface="Wingdings 3"/>
              <a:buNone/>
              <a:defRPr kumimoji="0" sz="2000" kern="1200">
                <a:solidFill>
                  <a:schemeClr val="tx1"/>
                </a:solidFill>
                <a:latin typeface="+mn-lt"/>
                <a:ea typeface="+mn-ea"/>
                <a:cs typeface="+mn-cs"/>
              </a:defRPr>
            </a:lvl3pPr>
            <a:lvl4pPr marL="1371600" indent="0" algn="ctr" rtl="0" eaLnBrk="1" latinLnBrk="0" hangingPunct="1">
              <a:spcBef>
                <a:spcPts val="400"/>
              </a:spcBef>
              <a:buClr>
                <a:schemeClr val="accent2">
                  <a:shade val="75000"/>
                </a:schemeClr>
              </a:buClr>
              <a:buSzPct val="70000"/>
              <a:buFont typeface="Wingdings"/>
              <a:buNone/>
              <a:defRPr kumimoji="0" sz="1800" kern="1200">
                <a:solidFill>
                  <a:schemeClr val="tx1"/>
                </a:solidFill>
                <a:latin typeface="+mn-lt"/>
                <a:ea typeface="+mn-ea"/>
                <a:cs typeface="+mn-cs"/>
              </a:defRPr>
            </a:lvl4pPr>
            <a:lvl5pPr marL="1828800" indent="0" algn="ctr" rtl="0" eaLnBrk="1" latinLnBrk="0" hangingPunct="1">
              <a:spcBef>
                <a:spcPts val="300"/>
              </a:spcBef>
              <a:buClr>
                <a:schemeClr val="accent2"/>
              </a:buClr>
              <a:buSzPct val="70000"/>
              <a:buFont typeface="Wingdings"/>
              <a:buNone/>
              <a:defRPr kumimoji="0" sz="1600" kern="1200">
                <a:solidFill>
                  <a:schemeClr val="tx1"/>
                </a:solidFill>
                <a:latin typeface="+mn-lt"/>
                <a:ea typeface="+mn-ea"/>
                <a:cs typeface="+mn-cs"/>
              </a:defRPr>
            </a:lvl5pPr>
            <a:lvl6pPr marL="2286000" indent="0" algn="ctr" rtl="0" eaLnBrk="1" latinLnBrk="0" hangingPunct="1">
              <a:spcBef>
                <a:spcPts val="300"/>
              </a:spcBef>
              <a:buClr>
                <a:srgbClr val="9FB8CD">
                  <a:shade val="75000"/>
                </a:srgbClr>
              </a:buClr>
              <a:buSzPct val="75000"/>
              <a:buFont typeface="Wingdings 3"/>
              <a:buNone/>
              <a:defRPr kumimoji="0" lang="en-US" sz="1600" kern="1200" smtClean="0">
                <a:solidFill>
                  <a:schemeClr val="tx1"/>
                </a:solidFill>
                <a:latin typeface="+mn-lt"/>
                <a:ea typeface="+mn-ea"/>
                <a:cs typeface="+mn-cs"/>
              </a:defRPr>
            </a:lvl6pPr>
            <a:lvl7pPr marL="2743200" indent="0" algn="ctr" rtl="0" eaLnBrk="1" latinLnBrk="0" hangingPunct="1">
              <a:spcBef>
                <a:spcPts val="300"/>
              </a:spcBef>
              <a:buClr>
                <a:srgbClr val="727CA3">
                  <a:shade val="75000"/>
                </a:srgbClr>
              </a:buClr>
              <a:buSzPct val="75000"/>
              <a:buFont typeface="Wingdings 3"/>
              <a:buNone/>
              <a:defRPr kumimoji="0" lang="en-US" sz="1400" kern="1200" smtClean="0">
                <a:solidFill>
                  <a:schemeClr val="tx1"/>
                </a:solidFill>
                <a:latin typeface="+mn-lt"/>
                <a:ea typeface="+mn-ea"/>
                <a:cs typeface="+mn-cs"/>
              </a:defRPr>
            </a:lvl7pPr>
            <a:lvl8pPr marL="3200400" indent="0" algn="ctr" rtl="0" eaLnBrk="1" latinLnBrk="0" hangingPunct="1">
              <a:spcBef>
                <a:spcPts val="300"/>
              </a:spcBef>
              <a:buClr>
                <a:prstClr val="white">
                  <a:shade val="50000"/>
                </a:prstClr>
              </a:buClr>
              <a:buSzPct val="75000"/>
              <a:buFont typeface="Wingdings 3"/>
              <a:buNone/>
              <a:defRPr kumimoji="0" lang="en-US" sz="1400" kern="1200" smtClean="0">
                <a:solidFill>
                  <a:schemeClr val="tx1"/>
                </a:solidFill>
                <a:latin typeface="+mn-lt"/>
                <a:ea typeface="+mn-ea"/>
                <a:cs typeface="+mn-cs"/>
              </a:defRPr>
            </a:lvl8pPr>
            <a:lvl9pPr marL="3657600" indent="0" algn="ctr" rtl="0" eaLnBrk="1" latinLnBrk="0" hangingPunct="1">
              <a:spcBef>
                <a:spcPts val="300"/>
              </a:spcBef>
              <a:buClr>
                <a:srgbClr val="9FB8CD"/>
              </a:buClr>
              <a:buSzPct val="75000"/>
              <a:buFont typeface="Wingdings 3"/>
              <a:buNone/>
              <a:defRPr kumimoji="0" lang="en-US" sz="1200" kern="1200" smtClean="0">
                <a:solidFill>
                  <a:schemeClr val="tx1"/>
                </a:solidFill>
                <a:latin typeface="+mn-lt"/>
                <a:ea typeface="+mn-ea"/>
                <a:cs typeface="+mn-cs"/>
              </a:defRPr>
            </a:lvl9pPr>
          </a:lstStyle>
          <a:p>
            <a:pPr marL="901700" indent="-457200" algn="l" fontAlgn="auto">
              <a:spcAft>
                <a:spcPts val="600"/>
              </a:spcAft>
              <a:buClrTx/>
              <a:buFont typeface="+mj-lt"/>
              <a:buAutoNum type="arabicPeriod"/>
              <a:tabLst>
                <a:tab pos="715963" algn="l"/>
              </a:tabLst>
            </a:pPr>
            <a:r>
              <a:rPr lang="zh-TW" altLang="en-US" sz="3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公司簡介 </a:t>
            </a:r>
            <a:r>
              <a:rPr lang="en-US" altLang="zh-TW" sz="3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Company Introduction</a:t>
            </a:r>
          </a:p>
          <a:p>
            <a:pPr marL="901700" indent="-457200" algn="l" fontAlgn="auto">
              <a:spcAft>
                <a:spcPts val="600"/>
              </a:spcAft>
              <a:buClrTx/>
              <a:buFont typeface="+mj-lt"/>
              <a:buAutoNum type="arabicPeriod"/>
            </a:pPr>
            <a:r>
              <a:rPr lang="zh-TW" altLang="en-US" sz="3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營運報告 </a:t>
            </a:r>
            <a:r>
              <a:rPr lang="en-US" altLang="zh-TW" sz="3200" dirty="0">
                <a:solidFill>
                  <a:schemeClr val="tx1"/>
                </a:solidFill>
                <a:latin typeface="Times New Roman" panose="02020603050405020304" pitchFamily="18" charset="0"/>
                <a:cs typeface="Times New Roman" panose="02020603050405020304" pitchFamily="18" charset="0"/>
              </a:rPr>
              <a:t>Operating  Report</a:t>
            </a:r>
            <a:endParaRPr lang="en-US" altLang="zh-TW" sz="3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901700" indent="-457200" algn="l" fontAlgn="auto">
              <a:spcAft>
                <a:spcPts val="600"/>
              </a:spcAft>
              <a:buClrTx/>
              <a:buFont typeface="+mj-lt"/>
              <a:buAutoNum type="arabicPeriod"/>
            </a:pPr>
            <a:r>
              <a:rPr lang="zh-TW" altLang="en-US" sz="3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未來展望 </a:t>
            </a:r>
            <a:r>
              <a:rPr lang="en-US" altLang="zh-TW" sz="3200" dirty="0">
                <a:solidFill>
                  <a:schemeClr val="tx1"/>
                </a:solidFill>
                <a:latin typeface="Times New Roman" panose="02020603050405020304" pitchFamily="18" charset="0"/>
                <a:cs typeface="Times New Roman" panose="02020603050405020304" pitchFamily="18" charset="0"/>
              </a:rPr>
              <a:t>Future  Prospects </a:t>
            </a:r>
            <a:endParaRPr lang="en-US" altLang="zh-TW" sz="3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901700" indent="-457200" algn="l" fontAlgn="auto">
              <a:spcAft>
                <a:spcPts val="600"/>
              </a:spcAft>
              <a:buClrTx/>
              <a:buFont typeface="+mj-lt"/>
              <a:buAutoNum type="arabicPeriod"/>
            </a:pPr>
            <a:r>
              <a:rPr lang="en-US" altLang="zh-TW" sz="3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Q&amp;A</a:t>
            </a:r>
          </a:p>
          <a:p>
            <a:pPr marL="542925" indent="-98425" algn="l" fontAlgn="auto">
              <a:spcAft>
                <a:spcPts val="600"/>
              </a:spcAft>
              <a:buClrTx/>
              <a:buFont typeface="+mj-lt"/>
              <a:buAutoNum type="arabicPeriod"/>
            </a:pPr>
            <a:endParaRPr lang="en-US" altLang="zh-TW" sz="3200" dirty="0">
              <a:solidFill>
                <a:schemeClr val="tx1"/>
              </a:solidFill>
              <a:latin typeface="標楷體" panose="03000509000000000000" pitchFamily="65" charset="-120"/>
              <a:ea typeface="標楷體" panose="03000509000000000000" pitchFamily="65" charset="-120"/>
            </a:endParaRPr>
          </a:p>
          <a:p>
            <a:pPr lvl="1" algn="l" fontAlgn="auto">
              <a:spcAft>
                <a:spcPts val="0"/>
              </a:spcAft>
            </a:pPr>
            <a:endParaRPr lang="en-US" altLang="zh-TW" sz="3200" dirty="0">
              <a:solidFill>
                <a:schemeClr val="tx1"/>
              </a:solidFill>
              <a:latin typeface="Arial Black" pitchFamily="34" charset="0"/>
            </a:endParaRPr>
          </a:p>
          <a:p>
            <a:pPr fontAlgn="auto">
              <a:spcAft>
                <a:spcPts val="0"/>
              </a:spcAft>
            </a:pPr>
            <a:endParaRPr lang="en-US" altLang="zh-TW" sz="3200" dirty="0">
              <a:solidFill>
                <a:schemeClr val="tx1"/>
              </a:solidFill>
              <a:latin typeface="Arial Black" pitchFamily="34" charset="0"/>
            </a:endParaRPr>
          </a:p>
          <a:p>
            <a:pPr fontAlgn="auto">
              <a:spcAft>
                <a:spcPts val="0"/>
              </a:spcAft>
            </a:pPr>
            <a:endParaRPr lang="en-US" altLang="zh-TW" sz="3200" dirty="0">
              <a:solidFill>
                <a:schemeClr val="tx1"/>
              </a:solidFill>
              <a:latin typeface="Arial Black" pitchFamily="34" charset="0"/>
            </a:endParaRPr>
          </a:p>
          <a:p>
            <a:pPr fontAlgn="auto">
              <a:spcAft>
                <a:spcPts val="0"/>
              </a:spcAft>
            </a:pPr>
            <a:endParaRPr lang="en-US" altLang="zh-TW" sz="3200" dirty="0">
              <a:solidFill>
                <a:schemeClr val="tx1"/>
              </a:solidFill>
            </a:endParaRPr>
          </a:p>
          <a:p>
            <a:pPr fontAlgn="auto">
              <a:spcAft>
                <a:spcPts val="0"/>
              </a:spcAft>
            </a:pPr>
            <a:endParaRPr lang="zh-TW" altLang="en-US" sz="3200" dirty="0">
              <a:solidFill>
                <a:schemeClr val="tx1"/>
              </a:solidFill>
            </a:endParaRPr>
          </a:p>
        </p:txBody>
      </p:sp>
      <p:sp>
        <p:nvSpPr>
          <p:cNvPr id="1048596" name="投影片編號版面配置區 3"/>
          <p:cNvSpPr txBox="1"/>
          <p:nvPr/>
        </p:nvSpPr>
        <p:spPr>
          <a:xfrm>
            <a:off x="7884368" y="6165304"/>
            <a:ext cx="576064" cy="432048"/>
          </a:xfrm>
          <a:prstGeom prst="ellipse">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pPr>
            <a:fld id="{E0F57FC0-FB17-4F21-A88B-31C004544A48}" type="slidenum">
              <a:rPr kumimoji="0" lang="zh-TW" altLang="en-US" sz="1800" b="1" i="0" u="none" strike="noStrike" kern="1200" cap="none" spc="0" normalizeH="0" baseline="0" noProof="0" smtClean="0">
                <a:ln>
                  <a:noFill/>
                </a:ln>
                <a:solidFill>
                  <a:srgbClr val="FF0000"/>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pPr>
              <a:t>3</a:t>
            </a:fld>
            <a:endParaRPr kumimoji="0" lang="zh-TW" altLang="en-US" sz="1800" b="1"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AutoShape 2" descr="https://www.federaltire.com/tc/images/corporate_history.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1048604" name="Rectangle 6"/>
          <p:cNvSpPr txBox="1">
            <a:spLocks noChangeArrowheads="1"/>
          </p:cNvSpPr>
          <p:nvPr/>
        </p:nvSpPr>
        <p:spPr>
          <a:xfrm>
            <a:off x="395536" y="235892"/>
            <a:ext cx="8029054" cy="769593"/>
          </a:xfrm>
          <a:prstGeom prst="rect">
            <a:avLst/>
          </a:prstGeom>
          <a:noFill/>
        </p:spPr>
        <p:txBody>
          <a:bodyPr/>
          <a:lstStyle/>
          <a:p>
            <a:r>
              <a:rPr lang="zh-TW" altLang="en-US" sz="3200" b="1" kern="0" dirty="0">
                <a:latin typeface="標楷體" panose="03000509000000000000" pitchFamily="65" charset="-120"/>
                <a:ea typeface="標楷體" panose="03000509000000000000" pitchFamily="65" charset="-120"/>
              </a:rPr>
              <a:t>  </a:t>
            </a:r>
            <a:r>
              <a:rPr lang="en-US" altLang="zh-TW" sz="3200" b="1" kern="0" dirty="0">
                <a:latin typeface="標楷體" panose="03000509000000000000" pitchFamily="65" charset="-120"/>
                <a:ea typeface="標楷體" panose="03000509000000000000" pitchFamily="65" charset="-120"/>
              </a:rPr>
              <a:t>1.</a:t>
            </a:r>
            <a:r>
              <a:rPr lang="zh-TW" altLang="en-US" sz="3200" b="1" u="heavy" kern="0" dirty="0">
                <a:uFill>
                  <a:solidFill>
                    <a:srgbClr val="0070C0"/>
                  </a:solidFill>
                </a:uFill>
                <a:latin typeface="標楷體" panose="03000509000000000000" pitchFamily="65" charset="-120"/>
                <a:ea typeface="標楷體" panose="03000509000000000000" pitchFamily="65" charset="-120"/>
              </a:rPr>
              <a:t>公司簡介</a:t>
            </a:r>
            <a:r>
              <a:rPr lang="en-US" altLang="zh-TW" sz="3200" b="1" kern="0" dirty="0">
                <a:latin typeface="標楷體" panose="03000509000000000000" pitchFamily="65" charset="-120"/>
                <a:ea typeface="標楷體" panose="03000509000000000000" pitchFamily="65" charset="-120"/>
              </a:rPr>
              <a:t>(</a:t>
            </a:r>
            <a:r>
              <a:rPr lang="en-US" altLang="zh-TW" sz="3200" dirty="0">
                <a:latin typeface="標楷體" panose="03000509000000000000" pitchFamily="65" charset="-120"/>
                <a:ea typeface="標楷體" panose="03000509000000000000" pitchFamily="65" charset="-120"/>
              </a:rPr>
              <a:t>Company Introduction)</a:t>
            </a:r>
            <a:endParaRPr lang="zh-CN" altLang="en-US" sz="3200" b="1" kern="0" dirty="0">
              <a:latin typeface="標楷體" panose="03000509000000000000" pitchFamily="65" charset="-120"/>
              <a:ea typeface="標楷體" panose="03000509000000000000" pitchFamily="65" charset="-120"/>
            </a:endParaRPr>
          </a:p>
        </p:txBody>
      </p:sp>
      <p:pic>
        <p:nvPicPr>
          <p:cNvPr id="2097156" name="Picture 2"/>
          <p:cNvPicPr>
            <a:picLocks noChangeAspect="1" noChangeArrowheads="1"/>
          </p:cNvPicPr>
          <p:nvPr/>
        </p:nvPicPr>
        <p:blipFill>
          <a:blip r:embed="rId2" cstate="print"/>
          <a:srcRect/>
          <a:stretch>
            <a:fillRect/>
          </a:stretch>
        </p:blipFill>
        <p:spPr bwMode="auto">
          <a:xfrm>
            <a:off x="4788024" y="1124744"/>
            <a:ext cx="3960440" cy="5112567"/>
          </a:xfrm>
          <a:prstGeom prst="rect">
            <a:avLst/>
          </a:prstGeom>
          <a:noFill/>
          <a:ln>
            <a:noFill/>
          </a:ln>
          <a:effectLst/>
        </p:spPr>
      </p:pic>
      <p:sp>
        <p:nvSpPr>
          <p:cNvPr id="1048605" name="矩形 1"/>
          <p:cNvSpPr/>
          <p:nvPr/>
        </p:nvSpPr>
        <p:spPr>
          <a:xfrm>
            <a:off x="381167" y="1295758"/>
            <a:ext cx="4392488" cy="4917440"/>
          </a:xfrm>
          <a:prstGeom prst="rect">
            <a:avLst/>
          </a:prstGeom>
        </p:spPr>
        <p:txBody>
          <a:bodyPr wrap="square">
            <a:spAutoFit/>
          </a:bodyPr>
          <a:lstStyle/>
          <a:p>
            <a:pPr marL="1270">
              <a:spcAft>
                <a:spcPts val="0"/>
              </a:spcAft>
            </a:pPr>
            <a:r>
              <a:rPr lang="zh-TW" altLang="zh-TW" sz="1600" kern="100" dirty="0">
                <a:ea typeface="標楷體" panose="03000509000000000000" pitchFamily="65" charset="-120"/>
                <a:cs typeface="Times New Roman" panose="02020603050405020304" pitchFamily="18" charset="0"/>
              </a:rPr>
              <a:t>創立日期：</a:t>
            </a:r>
            <a:r>
              <a:rPr lang="en-US" altLang="zh-TW" sz="1600" kern="100" dirty="0">
                <a:ea typeface="標楷體" panose="03000509000000000000" pitchFamily="65" charset="-120"/>
                <a:cs typeface="Times New Roman" panose="02020603050405020304" pitchFamily="18" charset="0"/>
              </a:rPr>
              <a:t>1955</a:t>
            </a:r>
            <a:r>
              <a:rPr lang="zh-TW" altLang="zh-TW" sz="1600" kern="100" dirty="0">
                <a:ea typeface="標楷體" panose="03000509000000000000" pitchFamily="65" charset="-120"/>
                <a:cs typeface="Times New Roman" panose="02020603050405020304" pitchFamily="18" charset="0"/>
              </a:rPr>
              <a:t>年</a:t>
            </a:r>
            <a:r>
              <a:rPr lang="en-US" altLang="zh-TW" sz="1600" kern="100" dirty="0">
                <a:ea typeface="標楷體" panose="03000509000000000000" pitchFamily="65" charset="-120"/>
                <a:cs typeface="Times New Roman" panose="02020603050405020304" pitchFamily="18" charset="0"/>
              </a:rPr>
              <a:t>11</a:t>
            </a:r>
            <a:r>
              <a:rPr lang="zh-TW" altLang="zh-TW" sz="1600" kern="100" dirty="0">
                <a:ea typeface="標楷體" panose="03000509000000000000" pitchFamily="65" charset="-120"/>
                <a:cs typeface="Times New Roman" panose="02020603050405020304" pitchFamily="18" charset="0"/>
              </a:rPr>
              <a:t>月 </a:t>
            </a:r>
          </a:p>
          <a:p>
            <a:pPr marL="635">
              <a:spcAft>
                <a:spcPts val="0"/>
              </a:spcAft>
            </a:pPr>
            <a:r>
              <a:rPr lang="en-US" altLang="zh-TW" sz="1600" kern="100" dirty="0">
                <a:ea typeface="標楷體" panose="03000509000000000000" pitchFamily="65" charset="-120"/>
                <a:cs typeface="Times New Roman" panose="02020603050405020304" pitchFamily="18" charset="0"/>
              </a:rPr>
              <a:t>Foundation</a:t>
            </a:r>
            <a:r>
              <a:rPr lang="zh-TW" altLang="zh-TW" sz="1600" kern="100" dirty="0">
                <a:ea typeface="標楷體" panose="03000509000000000000" pitchFamily="65" charset="-120"/>
                <a:cs typeface="Times New Roman" panose="02020603050405020304" pitchFamily="18" charset="0"/>
              </a:rPr>
              <a:t>：</a:t>
            </a:r>
            <a:r>
              <a:rPr lang="en-US" altLang="zh-TW" sz="1600" kern="100" dirty="0">
                <a:ea typeface="標楷體" panose="03000509000000000000" pitchFamily="65" charset="-120"/>
                <a:cs typeface="Times New Roman" panose="02020603050405020304" pitchFamily="18" charset="0"/>
              </a:rPr>
              <a:t>Nov., 1955  </a:t>
            </a:r>
            <a:endParaRPr lang="zh-TW" altLang="zh-TW" sz="1600" kern="100" dirty="0">
              <a:ea typeface="標楷體" panose="03000509000000000000" pitchFamily="65" charset="-120"/>
              <a:cs typeface="Times New Roman" panose="02020603050405020304" pitchFamily="18" charset="0"/>
            </a:endParaRPr>
          </a:p>
          <a:p>
            <a:pPr marL="1270">
              <a:spcAft>
                <a:spcPts val="0"/>
              </a:spcAft>
            </a:pPr>
            <a:r>
              <a:rPr lang="zh-TW" altLang="zh-TW" sz="1600" kern="100" dirty="0">
                <a:ea typeface="標楷體" panose="03000509000000000000" pitchFamily="65" charset="-120"/>
                <a:cs typeface="Times New Roman" panose="02020603050405020304" pitchFamily="18" charset="0"/>
              </a:rPr>
              <a:t>上市日期：</a:t>
            </a:r>
            <a:r>
              <a:rPr lang="en-US" altLang="zh-TW" sz="1600" kern="100" dirty="0">
                <a:ea typeface="標楷體" panose="03000509000000000000" pitchFamily="65" charset="-120"/>
                <a:cs typeface="Times New Roman" panose="02020603050405020304" pitchFamily="18" charset="0"/>
              </a:rPr>
              <a:t>1979</a:t>
            </a:r>
            <a:r>
              <a:rPr lang="zh-TW" altLang="zh-TW" sz="1600" kern="100" dirty="0">
                <a:ea typeface="標楷體" panose="03000509000000000000" pitchFamily="65" charset="-120"/>
                <a:cs typeface="Times New Roman" panose="02020603050405020304" pitchFamily="18" charset="0"/>
              </a:rPr>
              <a:t>年</a:t>
            </a:r>
            <a:r>
              <a:rPr lang="en-US" altLang="zh-TW" sz="1600" kern="100" dirty="0">
                <a:ea typeface="標楷體" panose="03000509000000000000" pitchFamily="65" charset="-120"/>
                <a:cs typeface="Times New Roman" panose="02020603050405020304" pitchFamily="18" charset="0"/>
              </a:rPr>
              <a:t>7</a:t>
            </a:r>
            <a:r>
              <a:rPr lang="zh-TW" altLang="zh-TW" sz="1600" kern="100" dirty="0">
                <a:ea typeface="標楷體" panose="03000509000000000000" pitchFamily="65" charset="-120"/>
                <a:cs typeface="Times New Roman" panose="02020603050405020304" pitchFamily="18" charset="0"/>
              </a:rPr>
              <a:t>月 </a:t>
            </a:r>
          </a:p>
          <a:p>
            <a:pPr marL="635">
              <a:spcAft>
                <a:spcPts val="0"/>
              </a:spcAft>
            </a:pPr>
            <a:r>
              <a:rPr lang="en-US" altLang="zh-TW" sz="1600" kern="100" dirty="0">
                <a:ea typeface="標楷體" panose="03000509000000000000" pitchFamily="65" charset="-120"/>
                <a:cs typeface="Times New Roman" panose="02020603050405020304" pitchFamily="18" charset="0"/>
              </a:rPr>
              <a:t>IPO</a:t>
            </a:r>
            <a:r>
              <a:rPr lang="zh-TW" altLang="zh-TW" sz="1600" kern="100" dirty="0">
                <a:ea typeface="標楷體" panose="03000509000000000000" pitchFamily="65" charset="-120"/>
                <a:cs typeface="Times New Roman" panose="02020603050405020304" pitchFamily="18" charset="0"/>
              </a:rPr>
              <a:t>：</a:t>
            </a:r>
            <a:r>
              <a:rPr lang="en-US" altLang="zh-TW" sz="1600" kern="100" dirty="0">
                <a:ea typeface="標楷體" panose="03000509000000000000" pitchFamily="65" charset="-120"/>
                <a:cs typeface="Times New Roman" panose="02020603050405020304" pitchFamily="18" charset="0"/>
              </a:rPr>
              <a:t>Jul., 1979 </a:t>
            </a:r>
            <a:endParaRPr lang="zh-TW" altLang="zh-TW" sz="1600" kern="100" dirty="0">
              <a:ea typeface="標楷體" panose="03000509000000000000" pitchFamily="65" charset="-120"/>
              <a:cs typeface="Times New Roman" panose="02020603050405020304" pitchFamily="18" charset="0"/>
            </a:endParaRPr>
          </a:p>
          <a:p>
            <a:pPr marL="1270">
              <a:spcAft>
                <a:spcPts val="0"/>
              </a:spcAft>
            </a:pPr>
            <a:r>
              <a:rPr lang="zh-TW" altLang="zh-TW" sz="1600" kern="100" dirty="0">
                <a:ea typeface="標楷體" panose="03000509000000000000" pitchFamily="65" charset="-120"/>
                <a:cs typeface="Times New Roman" panose="02020603050405020304" pitchFamily="18" charset="0"/>
              </a:rPr>
              <a:t>營運總部：台灣桃園 </a:t>
            </a:r>
          </a:p>
          <a:p>
            <a:pPr marL="635">
              <a:spcAft>
                <a:spcPts val="0"/>
              </a:spcAft>
            </a:pPr>
            <a:r>
              <a:rPr lang="en-US" altLang="zh-TW" sz="1600" kern="100" dirty="0">
                <a:ea typeface="標楷體" panose="03000509000000000000" pitchFamily="65" charset="-120"/>
                <a:cs typeface="Times New Roman" panose="02020603050405020304" pitchFamily="18" charset="0"/>
              </a:rPr>
              <a:t>Headquarter</a:t>
            </a:r>
            <a:r>
              <a:rPr lang="zh-TW" altLang="zh-TW" sz="1600" kern="100" dirty="0">
                <a:ea typeface="標楷體" panose="03000509000000000000" pitchFamily="65" charset="-120"/>
                <a:cs typeface="Times New Roman" panose="02020603050405020304" pitchFamily="18" charset="0"/>
              </a:rPr>
              <a:t>：</a:t>
            </a:r>
            <a:r>
              <a:rPr lang="en-US" altLang="zh-TW" sz="1600" kern="100" dirty="0">
                <a:ea typeface="標楷體" panose="03000509000000000000" pitchFamily="65" charset="-120"/>
                <a:cs typeface="Times New Roman" panose="02020603050405020304" pitchFamily="18" charset="0"/>
              </a:rPr>
              <a:t>Taoyuan , Taiwan </a:t>
            </a:r>
          </a:p>
          <a:p>
            <a:pPr marL="1270">
              <a:spcAft>
                <a:spcPts val="0"/>
              </a:spcAft>
            </a:pPr>
            <a:r>
              <a:rPr lang="zh-TW" altLang="en-US" sz="1600" kern="100" dirty="0">
                <a:solidFill>
                  <a:srgbClr val="3366FF"/>
                </a:solidFill>
                <a:ea typeface="標楷體" panose="03000509000000000000" pitchFamily="65" charset="-120"/>
                <a:cs typeface="Times New Roman" panose="02020603050405020304" pitchFamily="18" charset="0"/>
              </a:rPr>
              <a:t>生產基地</a:t>
            </a:r>
            <a:r>
              <a:rPr lang="zh-TW" altLang="zh-TW" sz="1600" kern="100" dirty="0">
                <a:solidFill>
                  <a:srgbClr val="3366FF"/>
                </a:solidFill>
                <a:ea typeface="標楷體" panose="03000509000000000000" pitchFamily="65" charset="-120"/>
                <a:cs typeface="Times New Roman" panose="02020603050405020304" pitchFamily="18" charset="0"/>
              </a:rPr>
              <a:t>：</a:t>
            </a:r>
            <a:r>
              <a:rPr lang="zh-TW" altLang="en-US" sz="1600" kern="100" dirty="0">
                <a:solidFill>
                  <a:srgbClr val="3366FF"/>
                </a:solidFill>
                <a:ea typeface="標楷體" panose="03000509000000000000" pitchFamily="65" charset="-120"/>
                <a:cs typeface="Times New Roman" panose="02020603050405020304" pitchFamily="18" charset="0"/>
              </a:rPr>
              <a:t>觀音廠</a:t>
            </a:r>
            <a:r>
              <a:rPr lang="zh-TW" altLang="zh-TW" sz="1600" kern="100" dirty="0">
                <a:solidFill>
                  <a:srgbClr val="3366FF"/>
                </a:solidFill>
                <a:ea typeface="標楷體" panose="03000509000000000000" pitchFamily="65" charset="-120"/>
                <a:cs typeface="Times New Roman" panose="02020603050405020304" pitchFamily="18" charset="0"/>
              </a:rPr>
              <a:t> </a:t>
            </a:r>
            <a:r>
              <a:rPr lang="en-US" altLang="zh-TW" sz="1600" kern="100" dirty="0" smtClean="0">
                <a:solidFill>
                  <a:srgbClr val="3366FF"/>
                </a:solidFill>
                <a:ea typeface="標楷體" panose="03000509000000000000" pitchFamily="65" charset="-120"/>
                <a:cs typeface="Times New Roman" panose="02020603050405020304" pitchFamily="18" charset="0"/>
              </a:rPr>
              <a:t>(</a:t>
            </a:r>
            <a:r>
              <a:rPr lang="zh-TW" altLang="en-US" sz="1600" kern="100" dirty="0" smtClean="0">
                <a:solidFill>
                  <a:srgbClr val="3366FF"/>
                </a:solidFill>
                <a:ea typeface="標楷體" panose="03000509000000000000" pitchFamily="65" charset="-120"/>
                <a:cs typeface="Times New Roman" panose="02020603050405020304" pitchFamily="18" charset="0"/>
              </a:rPr>
              <a:t>已停產出售</a:t>
            </a:r>
            <a:r>
              <a:rPr lang="en-US" altLang="zh-TW" sz="1600" kern="100" dirty="0" smtClean="0">
                <a:solidFill>
                  <a:srgbClr val="3366FF"/>
                </a:solidFill>
                <a:ea typeface="標楷體" panose="03000509000000000000" pitchFamily="65" charset="-120"/>
                <a:cs typeface="Times New Roman" panose="02020603050405020304" pitchFamily="18" charset="0"/>
              </a:rPr>
              <a:t>)</a:t>
            </a:r>
            <a:endParaRPr lang="zh-TW" altLang="zh-TW" sz="1600" kern="100" dirty="0">
              <a:solidFill>
                <a:srgbClr val="3366FF"/>
              </a:solidFill>
              <a:ea typeface="標楷體" panose="03000509000000000000" pitchFamily="65" charset="-120"/>
              <a:cs typeface="Times New Roman" panose="02020603050405020304" pitchFamily="18" charset="0"/>
            </a:endParaRPr>
          </a:p>
          <a:p>
            <a:pPr marL="635">
              <a:spcAft>
                <a:spcPts val="0"/>
              </a:spcAft>
            </a:pPr>
            <a:r>
              <a:rPr lang="en-US" altLang="zh-TW" sz="1600" kern="100" dirty="0">
                <a:ea typeface="標楷體" panose="03000509000000000000" pitchFamily="65" charset="-120"/>
                <a:cs typeface="Times New Roman" panose="02020603050405020304" pitchFamily="18" charset="0"/>
              </a:rPr>
              <a:t>Production Plants</a:t>
            </a:r>
            <a:r>
              <a:rPr lang="zh-TW" altLang="zh-TW" sz="1600" kern="100" dirty="0" smtClean="0">
                <a:ea typeface="標楷體" panose="03000509000000000000" pitchFamily="65" charset="-120"/>
                <a:cs typeface="Times New Roman" panose="02020603050405020304" pitchFamily="18" charset="0"/>
              </a:rPr>
              <a:t>：</a:t>
            </a:r>
            <a:r>
              <a:rPr lang="en-US" altLang="zh-TW" sz="1600" kern="100" dirty="0" err="1" smtClean="0">
                <a:ea typeface="標楷體" panose="03000509000000000000" pitchFamily="65" charset="-120"/>
                <a:cs typeface="Times New Roman" panose="02020603050405020304" pitchFamily="18" charset="0"/>
              </a:rPr>
              <a:t>Guanyin</a:t>
            </a:r>
            <a:r>
              <a:rPr lang="en-US" altLang="zh-TW" sz="1600" kern="100" dirty="0" smtClean="0">
                <a:ea typeface="標楷體" panose="03000509000000000000" pitchFamily="65" charset="-120"/>
                <a:cs typeface="Times New Roman" panose="02020603050405020304" pitchFamily="18" charset="0"/>
              </a:rPr>
              <a:t> </a:t>
            </a:r>
            <a:r>
              <a:rPr lang="en-US" altLang="zh-TW" sz="1600" kern="100" dirty="0">
                <a:ea typeface="標楷體" panose="03000509000000000000" pitchFamily="65" charset="-120"/>
                <a:cs typeface="Times New Roman" panose="02020603050405020304" pitchFamily="18" charset="0"/>
              </a:rPr>
              <a:t>Plant</a:t>
            </a:r>
          </a:p>
          <a:p>
            <a:pPr marL="635">
              <a:spcAft>
                <a:spcPts val="0"/>
              </a:spcAft>
            </a:pPr>
            <a:r>
              <a:rPr lang="zh-TW" altLang="zh-TW" sz="1600" kern="100" dirty="0">
                <a:solidFill>
                  <a:srgbClr val="3366FF"/>
                </a:solidFill>
                <a:ea typeface="標楷體" panose="03000509000000000000" pitchFamily="65" charset="-120"/>
                <a:cs typeface="Times New Roman" panose="02020603050405020304" pitchFamily="18" charset="0"/>
              </a:rPr>
              <a:t>資本額：新台幣</a:t>
            </a:r>
            <a:r>
              <a:rPr lang="en-US" altLang="zh-TW" sz="1600" kern="100" dirty="0">
                <a:solidFill>
                  <a:srgbClr val="3366FF"/>
                </a:solidFill>
                <a:ea typeface="標楷體" panose="03000509000000000000" pitchFamily="65" charset="-120"/>
                <a:cs typeface="Times New Roman" panose="02020603050405020304" pitchFamily="18" charset="0"/>
              </a:rPr>
              <a:t>47.33</a:t>
            </a:r>
            <a:r>
              <a:rPr lang="zh-TW" altLang="zh-TW" sz="1600" kern="100" dirty="0">
                <a:solidFill>
                  <a:srgbClr val="3366FF"/>
                </a:solidFill>
                <a:ea typeface="標楷體" panose="03000509000000000000" pitchFamily="65" charset="-120"/>
                <a:cs typeface="Times New Roman" panose="02020603050405020304" pitchFamily="18" charset="0"/>
              </a:rPr>
              <a:t>億元 </a:t>
            </a:r>
          </a:p>
          <a:p>
            <a:pPr marL="635">
              <a:spcAft>
                <a:spcPts val="0"/>
              </a:spcAft>
            </a:pPr>
            <a:r>
              <a:rPr lang="en-US" altLang="zh-TW" sz="1600" kern="100" dirty="0">
                <a:ea typeface="標楷體" panose="03000509000000000000" pitchFamily="65" charset="-120"/>
                <a:cs typeface="Times New Roman" panose="02020603050405020304" pitchFamily="18" charset="0"/>
              </a:rPr>
              <a:t>Capital</a:t>
            </a:r>
            <a:r>
              <a:rPr lang="zh-TW" altLang="zh-TW" sz="1600" kern="100" dirty="0">
                <a:ea typeface="標楷體" panose="03000509000000000000" pitchFamily="65" charset="-120"/>
                <a:cs typeface="Times New Roman" panose="02020603050405020304" pitchFamily="18" charset="0"/>
              </a:rPr>
              <a:t>：</a:t>
            </a:r>
            <a:r>
              <a:rPr lang="en-US" altLang="zh-TW" sz="1600" kern="100" dirty="0">
                <a:ea typeface="標楷體" panose="03000509000000000000" pitchFamily="65" charset="-120"/>
                <a:cs typeface="Times New Roman" panose="02020603050405020304" pitchFamily="18" charset="0"/>
              </a:rPr>
              <a:t>TWD </a:t>
            </a:r>
            <a:r>
              <a:rPr lang="en-US" altLang="zh-TW" sz="1600" kern="100" dirty="0" smtClean="0">
                <a:ea typeface="標楷體" panose="03000509000000000000" pitchFamily="65" charset="-120"/>
                <a:cs typeface="Times New Roman" panose="02020603050405020304" pitchFamily="18" charset="0"/>
              </a:rPr>
              <a:t>4.733 </a:t>
            </a:r>
            <a:r>
              <a:rPr lang="en-US" altLang="zh-TW" sz="1600" kern="100" dirty="0">
                <a:ea typeface="標楷體" panose="03000509000000000000" pitchFamily="65" charset="-120"/>
                <a:cs typeface="Times New Roman" panose="02020603050405020304" pitchFamily="18" charset="0"/>
              </a:rPr>
              <a:t>billion  </a:t>
            </a:r>
            <a:endParaRPr lang="zh-TW" altLang="zh-TW" sz="1600" kern="100" dirty="0">
              <a:ea typeface="標楷體" panose="03000509000000000000" pitchFamily="65" charset="-120"/>
              <a:cs typeface="Times New Roman" panose="02020603050405020304" pitchFamily="18" charset="0"/>
            </a:endParaRPr>
          </a:p>
          <a:p>
            <a:pPr marL="1270">
              <a:spcAft>
                <a:spcPts val="0"/>
              </a:spcAft>
            </a:pPr>
            <a:r>
              <a:rPr lang="zh-TW" altLang="zh-TW" sz="1600" kern="100" dirty="0">
                <a:ea typeface="標楷體" panose="03000509000000000000" pitchFamily="65" charset="-120"/>
                <a:cs typeface="Times New Roman" panose="02020603050405020304" pitchFamily="18" charset="0"/>
              </a:rPr>
              <a:t>董事長： </a:t>
            </a:r>
            <a:r>
              <a:rPr lang="zh-TW" altLang="en-US" sz="1600" kern="100" dirty="0" smtClean="0">
                <a:ea typeface="標楷體" panose="03000509000000000000" pitchFamily="65" charset="-120"/>
                <a:cs typeface="Times New Roman" panose="02020603050405020304" pitchFamily="18" charset="0"/>
              </a:rPr>
              <a:t>郭林諒</a:t>
            </a:r>
            <a:endParaRPr lang="zh-TW" altLang="zh-TW" sz="1600" kern="100" dirty="0">
              <a:ea typeface="標楷體" panose="03000509000000000000" pitchFamily="65" charset="-120"/>
              <a:cs typeface="Times New Roman" panose="02020603050405020304" pitchFamily="18" charset="0"/>
            </a:endParaRPr>
          </a:p>
          <a:p>
            <a:pPr marL="635">
              <a:spcAft>
                <a:spcPts val="0"/>
              </a:spcAft>
            </a:pPr>
            <a:r>
              <a:rPr lang="en-US" altLang="zh-TW" sz="1600" kern="100" dirty="0">
                <a:ea typeface="標楷體" panose="03000509000000000000" pitchFamily="65" charset="-120"/>
                <a:cs typeface="Times New Roman" panose="02020603050405020304" pitchFamily="18" charset="0"/>
              </a:rPr>
              <a:t>Chairman</a:t>
            </a:r>
            <a:r>
              <a:rPr lang="zh-TW" altLang="zh-TW" sz="1600" kern="100" dirty="0" smtClean="0">
                <a:ea typeface="標楷體" panose="03000509000000000000" pitchFamily="65" charset="-120"/>
                <a:cs typeface="Times New Roman" panose="02020603050405020304" pitchFamily="18" charset="0"/>
              </a:rPr>
              <a:t>：</a:t>
            </a:r>
            <a:r>
              <a:rPr lang="en-US" altLang="zh-TW" sz="1600" kern="100" dirty="0" err="1" smtClean="0">
                <a:ea typeface="標楷體" panose="03000509000000000000" pitchFamily="65" charset="-120"/>
                <a:cs typeface="Times New Roman" panose="02020603050405020304" pitchFamily="18" charset="0"/>
              </a:rPr>
              <a:t>Kuo</a:t>
            </a:r>
            <a:r>
              <a:rPr lang="en-US" altLang="zh-TW" sz="1600" kern="100" dirty="0" smtClean="0">
                <a:ea typeface="標楷體" panose="03000509000000000000" pitchFamily="65" charset="-120"/>
                <a:cs typeface="Times New Roman" panose="02020603050405020304" pitchFamily="18" charset="0"/>
              </a:rPr>
              <a:t>  Lin-Liang</a:t>
            </a:r>
            <a:endParaRPr lang="zh-TW" altLang="zh-TW" sz="1600" kern="100" dirty="0">
              <a:ea typeface="標楷體" panose="03000509000000000000" pitchFamily="65" charset="-120"/>
              <a:cs typeface="Times New Roman" panose="02020603050405020304" pitchFamily="18" charset="0"/>
            </a:endParaRPr>
          </a:p>
          <a:p>
            <a:pPr marL="1270">
              <a:spcAft>
                <a:spcPts val="0"/>
              </a:spcAft>
            </a:pPr>
            <a:r>
              <a:rPr lang="zh-TW" altLang="zh-TW" sz="1600" kern="100" dirty="0">
                <a:solidFill>
                  <a:srgbClr val="3366FF"/>
                </a:solidFill>
                <a:ea typeface="標楷體" panose="03000509000000000000" pitchFamily="65" charset="-120"/>
                <a:cs typeface="Times New Roman" panose="02020603050405020304" pitchFamily="18" charset="0"/>
              </a:rPr>
              <a:t>員工數</a:t>
            </a:r>
            <a:r>
              <a:rPr lang="zh-TW" altLang="zh-TW" sz="1600" kern="100" dirty="0" smtClean="0">
                <a:solidFill>
                  <a:srgbClr val="3366FF"/>
                </a:solidFill>
                <a:ea typeface="標楷體" panose="03000509000000000000" pitchFamily="65" charset="-120"/>
                <a:cs typeface="Times New Roman" panose="02020603050405020304" pitchFamily="18" charset="0"/>
              </a:rPr>
              <a:t>：</a:t>
            </a:r>
            <a:r>
              <a:rPr lang="en-US" altLang="zh-TW" sz="1600" kern="100" dirty="0" smtClean="0">
                <a:solidFill>
                  <a:srgbClr val="3366FF"/>
                </a:solidFill>
                <a:ea typeface="標楷體" panose="03000509000000000000" pitchFamily="65" charset="-120"/>
                <a:cs typeface="Times New Roman" panose="02020603050405020304" pitchFamily="18" charset="0"/>
              </a:rPr>
              <a:t>49</a:t>
            </a:r>
            <a:r>
              <a:rPr lang="zh-TW" altLang="zh-TW" sz="1600" kern="100" dirty="0" smtClean="0">
                <a:solidFill>
                  <a:srgbClr val="3366FF"/>
                </a:solidFill>
                <a:ea typeface="標楷體" panose="03000509000000000000" pitchFamily="65" charset="-120"/>
                <a:cs typeface="Times New Roman" panose="02020603050405020304" pitchFamily="18" charset="0"/>
              </a:rPr>
              <a:t>人 </a:t>
            </a:r>
            <a:r>
              <a:rPr lang="en-US" altLang="zh-TW" sz="1600" kern="100" dirty="0" smtClean="0">
                <a:solidFill>
                  <a:srgbClr val="3366FF"/>
                </a:solidFill>
                <a:ea typeface="標楷體" panose="03000509000000000000" pitchFamily="65" charset="-120"/>
                <a:cs typeface="Times New Roman" panose="02020603050405020304" pitchFamily="18" charset="0"/>
              </a:rPr>
              <a:t>(</a:t>
            </a:r>
            <a:r>
              <a:rPr lang="zh-TW" altLang="en-US" sz="1600" kern="100" dirty="0" smtClean="0">
                <a:solidFill>
                  <a:srgbClr val="3366FF"/>
                </a:solidFill>
                <a:ea typeface="標楷體" panose="03000509000000000000" pitchFamily="65" charset="-120"/>
                <a:cs typeface="Times New Roman" panose="02020603050405020304" pitchFamily="18" charset="0"/>
              </a:rPr>
              <a:t>含江西</a:t>
            </a:r>
            <a:r>
              <a:rPr lang="en-US" altLang="zh-TW" sz="1600" kern="100" dirty="0" smtClean="0">
                <a:solidFill>
                  <a:srgbClr val="3366FF"/>
                </a:solidFill>
                <a:ea typeface="標楷體" panose="03000509000000000000" pitchFamily="65" charset="-120"/>
                <a:cs typeface="Times New Roman" panose="02020603050405020304" pitchFamily="18" charset="0"/>
              </a:rPr>
              <a:t>)</a:t>
            </a:r>
            <a:endParaRPr lang="zh-TW" altLang="zh-TW" sz="1600" kern="100" dirty="0">
              <a:solidFill>
                <a:srgbClr val="3366FF"/>
              </a:solidFill>
              <a:ea typeface="標楷體" panose="03000509000000000000" pitchFamily="65" charset="-120"/>
              <a:cs typeface="Times New Roman" panose="02020603050405020304" pitchFamily="18" charset="0"/>
            </a:endParaRPr>
          </a:p>
          <a:p>
            <a:pPr marL="635">
              <a:spcAft>
                <a:spcPts val="0"/>
              </a:spcAft>
            </a:pPr>
            <a:r>
              <a:rPr lang="en-US" altLang="zh-TW" sz="1600" kern="100" dirty="0">
                <a:ea typeface="標楷體" panose="03000509000000000000" pitchFamily="65" charset="-120"/>
                <a:cs typeface="Times New Roman" panose="02020603050405020304" pitchFamily="18" charset="0"/>
              </a:rPr>
              <a:t>Number of Employees</a:t>
            </a:r>
            <a:r>
              <a:rPr lang="zh-TW" altLang="zh-TW" sz="1600" kern="100" dirty="0" smtClean="0">
                <a:ea typeface="標楷體" panose="03000509000000000000" pitchFamily="65" charset="-120"/>
                <a:cs typeface="Times New Roman" panose="02020603050405020304" pitchFamily="18" charset="0"/>
              </a:rPr>
              <a:t>：</a:t>
            </a:r>
            <a:r>
              <a:rPr lang="en-US" altLang="zh-TW" sz="1600" kern="100" dirty="0" smtClean="0">
                <a:ea typeface="標楷體" panose="03000509000000000000" pitchFamily="65" charset="-120"/>
                <a:cs typeface="Times New Roman" panose="02020603050405020304" pitchFamily="18" charset="0"/>
              </a:rPr>
              <a:t>49 (</a:t>
            </a:r>
            <a:r>
              <a:rPr lang="en-US" altLang="zh-TW" sz="1600" kern="100" dirty="0">
                <a:ea typeface="標楷體" panose="03000509000000000000" pitchFamily="65" charset="-120"/>
                <a:cs typeface="Times New Roman" panose="02020603050405020304" pitchFamily="18" charset="0"/>
              </a:rPr>
              <a:t>Global)</a:t>
            </a:r>
          </a:p>
          <a:p>
            <a:pPr marL="1270">
              <a:spcAft>
                <a:spcPts val="0"/>
              </a:spcAft>
            </a:pPr>
            <a:r>
              <a:rPr lang="zh-TW" altLang="en-US" sz="1600" kern="100" dirty="0">
                <a:ea typeface="標楷體" panose="03000509000000000000" pitchFamily="65" charset="-120"/>
                <a:cs typeface="Times New Roman" panose="02020603050405020304" pitchFamily="18" charset="0"/>
              </a:rPr>
              <a:t>主要產品</a:t>
            </a:r>
            <a:r>
              <a:rPr lang="zh-TW" altLang="zh-TW" sz="1600" kern="100" dirty="0">
                <a:ea typeface="標楷體" panose="03000509000000000000" pitchFamily="65" charset="-120"/>
                <a:cs typeface="Times New Roman" panose="02020603050405020304" pitchFamily="18" charset="0"/>
              </a:rPr>
              <a:t>：</a:t>
            </a:r>
            <a:r>
              <a:rPr lang="zh-TW" altLang="en-US" sz="1600" kern="100" dirty="0">
                <a:ea typeface="標楷體" panose="03000509000000000000" pitchFamily="65" charset="-120"/>
                <a:cs typeface="Times New Roman" panose="02020603050405020304" pitchFamily="18" charset="0"/>
              </a:rPr>
              <a:t>輻射層汽車外胎、競速用胎等</a:t>
            </a:r>
            <a:endParaRPr lang="zh-TW" altLang="zh-TW" sz="1600" kern="100" dirty="0">
              <a:ea typeface="標楷體" panose="03000509000000000000" pitchFamily="65" charset="-120"/>
              <a:cs typeface="Times New Roman" panose="02020603050405020304" pitchFamily="18" charset="0"/>
            </a:endParaRPr>
          </a:p>
          <a:p>
            <a:pPr marL="635">
              <a:spcAft>
                <a:spcPts val="0"/>
              </a:spcAft>
            </a:pPr>
            <a:r>
              <a:rPr lang="en-US" altLang="zh-TW" sz="1600" kern="100" dirty="0">
                <a:ea typeface="標楷體" panose="03000509000000000000" pitchFamily="65" charset="-120"/>
                <a:cs typeface="Times New Roman" panose="02020603050405020304" pitchFamily="18" charset="0"/>
              </a:rPr>
              <a:t>Main Products</a:t>
            </a:r>
            <a:r>
              <a:rPr lang="zh-TW" altLang="zh-TW" sz="1600" kern="100" dirty="0">
                <a:ea typeface="標楷體" panose="03000509000000000000" pitchFamily="65" charset="-120"/>
                <a:cs typeface="Times New Roman" panose="02020603050405020304" pitchFamily="18" charset="0"/>
              </a:rPr>
              <a:t>：</a:t>
            </a:r>
            <a:r>
              <a:rPr lang="en-US" altLang="zh-TW" sz="1600" kern="100" dirty="0">
                <a:ea typeface="標楷體" panose="03000509000000000000" pitchFamily="65" charset="-120"/>
                <a:cs typeface="Times New Roman" panose="02020603050405020304" pitchFamily="18" charset="0"/>
              </a:rPr>
              <a:t>PCR</a:t>
            </a:r>
            <a:r>
              <a:rPr lang="zh-TW" altLang="en-US" sz="1600" kern="100" dirty="0">
                <a:ea typeface="標楷體" panose="03000509000000000000" pitchFamily="65" charset="-120"/>
                <a:cs typeface="Times New Roman" panose="02020603050405020304" pitchFamily="18" charset="0"/>
              </a:rPr>
              <a:t>、</a:t>
            </a:r>
            <a:r>
              <a:rPr lang="en-US" altLang="zh-TW" sz="1600" kern="100" dirty="0">
                <a:ea typeface="標楷體" panose="03000509000000000000" pitchFamily="65" charset="-120"/>
                <a:cs typeface="Times New Roman" panose="02020603050405020304" pitchFamily="18" charset="0"/>
              </a:rPr>
              <a:t>Motorsports etc.</a:t>
            </a:r>
          </a:p>
          <a:p>
            <a:pPr marL="1270">
              <a:spcAft>
                <a:spcPts val="0"/>
              </a:spcAft>
            </a:pPr>
            <a:r>
              <a:rPr lang="zh-TW" altLang="en-US" sz="1600" kern="100" dirty="0">
                <a:ea typeface="標楷體" panose="03000509000000000000" pitchFamily="65" charset="-120"/>
                <a:cs typeface="Times New Roman" panose="02020603050405020304" pitchFamily="18" charset="0"/>
              </a:rPr>
              <a:t>營業比率</a:t>
            </a:r>
            <a:r>
              <a:rPr lang="zh-TW" altLang="zh-TW" sz="1600" kern="100" dirty="0">
                <a:ea typeface="標楷體" panose="03000509000000000000" pitchFamily="65" charset="-120"/>
                <a:cs typeface="Times New Roman" panose="02020603050405020304" pitchFamily="18" charset="0"/>
              </a:rPr>
              <a:t>：</a:t>
            </a:r>
            <a:r>
              <a:rPr lang="zh-TW" altLang="en-US" sz="1600" kern="100" dirty="0" smtClean="0">
                <a:ea typeface="標楷體" panose="03000509000000000000" pitchFamily="65" charset="-120"/>
                <a:cs typeface="Times New Roman" panose="02020603050405020304" pitchFamily="18" charset="0"/>
              </a:rPr>
              <a:t>外銷</a:t>
            </a:r>
            <a:r>
              <a:rPr lang="en-US" altLang="zh-TW" sz="1600" kern="100" dirty="0" smtClean="0">
                <a:ea typeface="標楷體" panose="03000509000000000000" pitchFamily="65" charset="-120"/>
                <a:cs typeface="Times New Roman" panose="02020603050405020304" pitchFamily="18" charset="0"/>
              </a:rPr>
              <a:t>65%</a:t>
            </a:r>
            <a:r>
              <a:rPr lang="zh-TW" altLang="en-US" sz="1600" kern="100" dirty="0">
                <a:ea typeface="標楷體" panose="03000509000000000000" pitchFamily="65" charset="-120"/>
                <a:cs typeface="Times New Roman" panose="02020603050405020304" pitchFamily="18" charset="0"/>
              </a:rPr>
              <a:t>、</a:t>
            </a:r>
            <a:r>
              <a:rPr lang="zh-TW" altLang="en-US" sz="1600" kern="100" dirty="0" smtClean="0">
                <a:ea typeface="標楷體" panose="03000509000000000000" pitchFamily="65" charset="-120"/>
                <a:cs typeface="Times New Roman" panose="02020603050405020304" pitchFamily="18" charset="0"/>
              </a:rPr>
              <a:t>內銷</a:t>
            </a:r>
            <a:r>
              <a:rPr lang="en-US" altLang="zh-TW" sz="1600" kern="100" dirty="0" smtClean="0">
                <a:ea typeface="標楷體" panose="03000509000000000000" pitchFamily="65" charset="-120"/>
                <a:cs typeface="Times New Roman" panose="02020603050405020304" pitchFamily="18" charset="0"/>
              </a:rPr>
              <a:t>35%</a:t>
            </a:r>
            <a:endParaRPr lang="zh-TW" altLang="zh-TW" sz="1600" kern="100" dirty="0">
              <a:ea typeface="標楷體" panose="03000509000000000000" pitchFamily="65" charset="-120"/>
              <a:cs typeface="Times New Roman" panose="02020603050405020304" pitchFamily="18" charset="0"/>
            </a:endParaRPr>
          </a:p>
          <a:p>
            <a:pPr marL="635">
              <a:spcAft>
                <a:spcPts val="0"/>
              </a:spcAft>
            </a:pPr>
            <a:r>
              <a:rPr lang="en-US" altLang="zh-TW" sz="1600" kern="100" dirty="0">
                <a:ea typeface="標楷體" panose="03000509000000000000" pitchFamily="65" charset="-120"/>
                <a:cs typeface="Times New Roman" panose="02020603050405020304" pitchFamily="18" charset="0"/>
              </a:rPr>
              <a:t>Business ratios</a:t>
            </a:r>
            <a:r>
              <a:rPr lang="zh-TW" altLang="zh-TW" sz="1600" kern="100" dirty="0">
                <a:ea typeface="標楷體" panose="03000509000000000000" pitchFamily="65" charset="-120"/>
                <a:cs typeface="Times New Roman" panose="02020603050405020304" pitchFamily="18" charset="0"/>
              </a:rPr>
              <a:t>：</a:t>
            </a:r>
            <a:r>
              <a:rPr lang="en-US" altLang="zh-TW" sz="1600" kern="100" dirty="0">
                <a:ea typeface="標楷體" panose="03000509000000000000" pitchFamily="65" charset="-120"/>
                <a:cs typeface="Times New Roman" panose="02020603050405020304" pitchFamily="18" charset="0"/>
              </a:rPr>
              <a:t>Foreign Sales </a:t>
            </a:r>
            <a:r>
              <a:rPr lang="en-US" altLang="zh-TW" sz="1600" kern="100" dirty="0" smtClean="0">
                <a:ea typeface="標楷體" panose="03000509000000000000" pitchFamily="65" charset="-120"/>
                <a:cs typeface="Times New Roman" panose="02020603050405020304" pitchFamily="18" charset="0"/>
              </a:rPr>
              <a:t>65%</a:t>
            </a:r>
            <a:r>
              <a:rPr lang="zh-TW" altLang="en-US" sz="1600" kern="100" dirty="0" smtClean="0">
                <a:ea typeface="標楷體" panose="03000509000000000000" pitchFamily="65" charset="-120"/>
                <a:cs typeface="Times New Roman" panose="02020603050405020304" pitchFamily="18" charset="0"/>
              </a:rPr>
              <a:t> </a:t>
            </a:r>
            <a:r>
              <a:rPr lang="zh-TW" altLang="en-US" sz="1600" kern="100" dirty="0">
                <a:ea typeface="標楷體" panose="03000509000000000000" pitchFamily="65" charset="-120"/>
                <a:cs typeface="Times New Roman" panose="02020603050405020304" pitchFamily="18" charset="0"/>
              </a:rPr>
              <a:t>、</a:t>
            </a:r>
            <a:r>
              <a:rPr lang="en-US" altLang="zh-TW" sz="1600" kern="100" dirty="0">
                <a:ea typeface="標楷體" panose="03000509000000000000" pitchFamily="65" charset="-120"/>
                <a:cs typeface="Times New Roman" panose="02020603050405020304" pitchFamily="18" charset="0"/>
              </a:rPr>
              <a:t>Domestic Sales </a:t>
            </a:r>
            <a:r>
              <a:rPr lang="en-US" altLang="zh-TW" sz="1600" kern="100" dirty="0" smtClean="0">
                <a:ea typeface="標楷體" panose="03000509000000000000" pitchFamily="65" charset="-120"/>
                <a:cs typeface="Times New Roman" panose="02020603050405020304" pitchFamily="18" charset="0"/>
              </a:rPr>
              <a:t>35%</a:t>
            </a:r>
            <a:endParaRPr lang="zh-TW" altLang="zh-TW" sz="1600" kern="100" dirty="0">
              <a:ea typeface="標楷體" panose="03000509000000000000" pitchFamily="65" charset="-120"/>
              <a:cs typeface="Times New Roman" panose="02020603050405020304" pitchFamily="18" charset="0"/>
            </a:endParaRPr>
          </a:p>
        </p:txBody>
      </p:sp>
      <p:sp>
        <p:nvSpPr>
          <p:cNvPr id="1048606" name="投影片編號版面配置區 3"/>
          <p:cNvSpPr txBox="1"/>
          <p:nvPr/>
        </p:nvSpPr>
        <p:spPr>
          <a:xfrm>
            <a:off x="7884368" y="6165304"/>
            <a:ext cx="576064" cy="432048"/>
          </a:xfrm>
          <a:prstGeom prst="ellipse">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pPr>
            <a:fld id="{E0F57FC0-FB17-4F21-A88B-31C004544A48}" type="slidenum">
              <a:rPr kumimoji="0" lang="zh-TW" altLang="en-US" sz="1800" b="1" i="0" u="none" strike="noStrike" kern="1200" cap="none" spc="0" normalizeH="0" baseline="0" noProof="0" smtClean="0">
                <a:ln>
                  <a:noFill/>
                </a:ln>
                <a:solidFill>
                  <a:srgbClr val="FF0000"/>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pPr>
              <a:t>4</a:t>
            </a:fld>
            <a:endParaRPr kumimoji="0" lang="zh-TW" altLang="en-US" sz="1800" b="1"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4" name="內容版面配置區 1"/>
          <p:cNvSpPr>
            <a:spLocks noGrp="1"/>
          </p:cNvSpPr>
          <p:nvPr>
            <p:ph/>
          </p:nvPr>
        </p:nvSpPr>
        <p:spPr>
          <a:xfrm>
            <a:off x="1259632" y="1052736"/>
            <a:ext cx="7056784" cy="4320480"/>
          </a:xfrm>
        </p:spPr>
        <p:txBody>
          <a:bodyPr/>
          <a:lstStyle/>
          <a:p>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271463" indent="-271463">
              <a:buNone/>
            </a:pPr>
            <a:r>
              <a:rPr lang="en-US" altLang="zh-TW" sz="4800" b="1" dirty="0" smtClean="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4800" b="1" dirty="0" smtClean="0">
                <a:latin typeface="Times New Roman" panose="02020603050405020304" pitchFamily="18" charset="0"/>
                <a:ea typeface="標楷體" panose="03000509000000000000" pitchFamily="65" charset="-120"/>
                <a:cs typeface="Times New Roman" panose="02020603050405020304" pitchFamily="18" charset="0"/>
              </a:rPr>
              <a:t>營運報告 </a:t>
            </a:r>
            <a:r>
              <a:rPr lang="en-US" altLang="zh-TW" sz="4800" b="1"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4800" b="1" dirty="0" smtClean="0">
                <a:latin typeface="Times New Roman" panose="02020603050405020304" pitchFamily="18" charset="0"/>
                <a:ea typeface="標楷體" panose="03000509000000000000" pitchFamily="65" charset="-120"/>
                <a:cs typeface="Times New Roman" panose="02020603050405020304" pitchFamily="18" charset="0"/>
              </a:rPr>
            </a:br>
            <a:r>
              <a:rPr lang="en-US" altLang="zh-TW" sz="4800" b="1" dirty="0" smtClean="0">
                <a:latin typeface="Times New Roman" panose="02020603050405020304" pitchFamily="18" charset="0"/>
                <a:cs typeface="Times New Roman" panose="02020603050405020304" pitchFamily="18" charset="0"/>
              </a:rPr>
              <a:t>Operating  Report</a:t>
            </a:r>
            <a:endParaRPr lang="en-US" altLang="zh-TW" sz="4800" b="1" dirty="0" smtClean="0">
              <a:latin typeface="Times New Roman" panose="02020603050405020304" pitchFamily="18" charset="0"/>
              <a:ea typeface="標楷體" panose="03000509000000000000" pitchFamily="65" charset="-120"/>
              <a:cs typeface="Times New Roman" panose="02020603050405020304" pitchFamily="18" charset="0"/>
            </a:endParaRPr>
          </a:p>
          <a:p>
            <a:endParaRPr lang="zh-TW" altLang="en-US" dirty="0"/>
          </a:p>
        </p:txBody>
      </p:sp>
      <p:sp>
        <p:nvSpPr>
          <p:cNvPr id="3" name="投影片編號版面配置區 3"/>
          <p:cNvSpPr txBox="1"/>
          <p:nvPr/>
        </p:nvSpPr>
        <p:spPr>
          <a:xfrm>
            <a:off x="8244408" y="6309320"/>
            <a:ext cx="576064" cy="432048"/>
          </a:xfrm>
          <a:prstGeom prst="ellipse">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pPr>
            <a:fld id="{E0F57FC0-FB17-4F21-A88B-31C004544A48}" type="slidenum">
              <a:rPr kumimoji="0" lang="zh-TW" altLang="en-US" sz="1800" b="1" i="0" u="none" strike="noStrike" kern="1200" cap="none" spc="0" normalizeH="0" baseline="0" noProof="0" smtClean="0">
                <a:ln>
                  <a:noFill/>
                </a:ln>
                <a:solidFill>
                  <a:srgbClr val="FF0000"/>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pPr>
              <a:t>5</a:t>
            </a:fld>
            <a:endParaRPr kumimoji="0" lang="zh-TW" altLang="en-US" sz="1800" b="1"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4304" name="內容版面配置區 2"/>
          <p:cNvGraphicFramePr>
            <a:graphicFrameLocks noGrp="1"/>
          </p:cNvGraphicFramePr>
          <p:nvPr>
            <p:ph/>
            <p:extLst>
              <p:ext uri="{D42A27DB-BD31-4B8C-83A1-F6EECF244321}">
                <p14:modId xmlns:p14="http://schemas.microsoft.com/office/powerpoint/2010/main" xmlns="" val="2049793231"/>
              </p:ext>
            </p:extLst>
          </p:nvPr>
        </p:nvGraphicFramePr>
        <p:xfrm>
          <a:off x="107504" y="682765"/>
          <a:ext cx="8856984" cy="5914587"/>
        </p:xfrm>
        <a:graphic>
          <a:graphicData uri="http://schemas.openxmlformats.org/drawingml/2006/table">
            <a:tbl>
              <a:tblPr firstRow="1" bandRow="1">
                <a:tableStyleId>{5C22544A-7EE6-4342-B048-85BDC9FD1C3A}</a:tableStyleId>
              </a:tblPr>
              <a:tblGrid>
                <a:gridCol w="2520280"/>
                <a:gridCol w="1008112"/>
                <a:gridCol w="1008112"/>
                <a:gridCol w="1008112"/>
                <a:gridCol w="1152128"/>
                <a:gridCol w="1224136"/>
                <a:gridCol w="936104"/>
              </a:tblGrid>
              <a:tr h="534946">
                <a:tc>
                  <a:txBody>
                    <a:bodyPr/>
                    <a:lstStyle/>
                    <a:p>
                      <a:r>
                        <a:rPr lang="zh-TW" altLang="en-US" sz="1400" b="1" dirty="0" smtClean="0"/>
                        <a:t>項目</a:t>
                      </a:r>
                      <a:endParaRPr lang="zh-TW" altLang="en-US" sz="1400" b="1"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altLang="zh-TW" sz="1400" b="1" dirty="0" smtClean="0"/>
                        <a:t>2025Q1</a:t>
                      </a:r>
                      <a:endParaRPr lang="zh-TW" altLang="en-US" sz="1400" b="1" dirty="0">
                        <a:solidFill>
                          <a:schemeClr val="tx1"/>
                        </a:solidFill>
                      </a:endParaRPr>
                    </a:p>
                  </a:txBody>
                  <a:tcPr>
                    <a:lnT w="12700" cap="flat" cmpd="sng" algn="ctr">
                      <a:solidFill>
                        <a:schemeClr val="tx1"/>
                      </a:solidFill>
                      <a:prstDash val="solid"/>
                      <a:round/>
                      <a:headEnd type="none" w="med" len="med"/>
                      <a:tailEnd type="none" w="med" len="med"/>
                    </a:lnT>
                  </a:tcPr>
                </a:tc>
                <a:tc>
                  <a:txBody>
                    <a:bodyPr/>
                    <a:lstStyle/>
                    <a:p>
                      <a:pPr algn="ctr"/>
                      <a:r>
                        <a:rPr lang="en-US" altLang="zh-TW" sz="1400" b="1" dirty="0" smtClean="0"/>
                        <a:t>2025Q2</a:t>
                      </a:r>
                      <a:endParaRPr lang="zh-TW" altLang="en-US" sz="1400" b="1" dirty="0">
                        <a:solidFill>
                          <a:schemeClr val="tx1"/>
                        </a:solidFill>
                      </a:endParaRPr>
                    </a:p>
                  </a:txBody>
                  <a:tcPr>
                    <a:lnT w="12700" cap="flat" cmpd="sng" algn="ctr">
                      <a:solidFill>
                        <a:schemeClr val="tx1"/>
                      </a:solidFill>
                      <a:prstDash val="solid"/>
                      <a:round/>
                      <a:headEnd type="none" w="med" len="med"/>
                      <a:tailEnd type="none" w="med" len="med"/>
                    </a:lnT>
                  </a:tcPr>
                </a:tc>
                <a:tc>
                  <a:txBody>
                    <a:bodyPr/>
                    <a:lstStyle/>
                    <a:p>
                      <a:pPr algn="ctr"/>
                      <a:r>
                        <a:rPr lang="en-US" altLang="zh-TW" sz="1400" b="1" dirty="0" smtClean="0"/>
                        <a:t>2025Q3</a:t>
                      </a:r>
                      <a:endParaRPr lang="zh-TW" altLang="en-US" sz="1400" b="1" dirty="0">
                        <a:solidFill>
                          <a:schemeClr val="tx1"/>
                        </a:solidFill>
                      </a:endParaRPr>
                    </a:p>
                  </a:txBody>
                  <a:tcPr>
                    <a:lnT w="12700" cap="flat" cmpd="sng" algn="ctr">
                      <a:solidFill>
                        <a:schemeClr val="tx1"/>
                      </a:solidFill>
                      <a:prstDash val="solid"/>
                      <a:round/>
                      <a:headEnd type="none" w="med" len="med"/>
                      <a:tailEnd type="none" w="med" len="med"/>
                    </a:lnT>
                  </a:tcPr>
                </a:tc>
                <a:tc>
                  <a:txBody>
                    <a:bodyPr/>
                    <a:lstStyle/>
                    <a:p>
                      <a:pPr algn="ctr"/>
                      <a:r>
                        <a:rPr lang="en-US" altLang="zh-TW" sz="1400" b="1" u="none" strike="noStrike" dirty="0" smtClean="0"/>
                        <a:t>2025Q3</a:t>
                      </a:r>
                      <a:r>
                        <a:rPr lang="zh-TW" altLang="en-US" sz="1400" b="1" u="none" strike="noStrike" dirty="0" smtClean="0"/>
                        <a:t>累計</a:t>
                      </a:r>
                      <a:endParaRPr lang="zh-TW" altLang="en-US" sz="1400" b="1" dirty="0">
                        <a:solidFill>
                          <a:schemeClr val="tx1"/>
                        </a:solidFill>
                      </a:endParaRPr>
                    </a:p>
                  </a:txBody>
                  <a:tcP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pPr>
                      <a:r>
                        <a:rPr lang="en-US" altLang="zh-TW" sz="1400" b="1" dirty="0" smtClean="0"/>
                        <a:t>2024Q3</a:t>
                      </a:r>
                      <a:r>
                        <a:rPr lang="zh-TW" altLang="en-US" sz="1400" b="1" dirty="0" smtClean="0"/>
                        <a:t>累計</a:t>
                      </a:r>
                    </a:p>
                    <a:p>
                      <a:pPr algn="ctr"/>
                      <a:endParaRPr lang="zh-TW" altLang="en-US" sz="1400" b="1" dirty="0">
                        <a:solidFill>
                          <a:schemeClr val="tx1"/>
                        </a:solidFill>
                      </a:endParaRPr>
                    </a:p>
                  </a:txBody>
                  <a:tcPr>
                    <a:lnT w="12700" cap="flat" cmpd="sng" algn="ctr">
                      <a:solidFill>
                        <a:schemeClr val="tx1"/>
                      </a:solidFill>
                      <a:prstDash val="solid"/>
                      <a:round/>
                      <a:headEnd type="none" w="med" len="med"/>
                      <a:tailEnd type="none" w="med" len="med"/>
                    </a:lnT>
                  </a:tcPr>
                </a:tc>
                <a:tc>
                  <a:txBody>
                    <a:bodyPr/>
                    <a:lstStyle/>
                    <a:p>
                      <a:pPr algn="ctr"/>
                      <a:r>
                        <a:rPr lang="en-US" altLang="zh-TW" sz="1400" b="1" dirty="0" err="1" smtClean="0"/>
                        <a:t>YoY</a:t>
                      </a:r>
                      <a:endParaRPr lang="zh-TW" altLang="en-US" sz="1400" b="1"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687243">
                <a:tc>
                  <a:txBody>
                    <a:bodyPr/>
                    <a:lstStyle/>
                    <a:p>
                      <a:pPr algn="l" fontAlgn="ctr"/>
                      <a:r>
                        <a:rPr lang="zh-TW" altLang="en-US" sz="1600" b="0" u="none" strike="noStrike" dirty="0" smtClean="0">
                          <a:latin typeface="標楷體" pitchFamily="65" charset="-120"/>
                          <a:ea typeface="標楷體" pitchFamily="65" charset="-120"/>
                        </a:rPr>
                        <a:t>營業收入</a:t>
                      </a:r>
                      <a:br>
                        <a:rPr lang="zh-TW" altLang="en-US" sz="1600" b="0" u="none" strike="noStrike" dirty="0" smtClean="0">
                          <a:latin typeface="標楷體" pitchFamily="65" charset="-120"/>
                          <a:ea typeface="標楷體" pitchFamily="65" charset="-120"/>
                        </a:rPr>
                      </a:br>
                      <a:r>
                        <a:rPr lang="en-US" altLang="zh-TW" sz="1600" b="0" u="none" strike="noStrike" dirty="0" smtClean="0">
                          <a:latin typeface="標楷體" pitchFamily="65" charset="-120"/>
                          <a:ea typeface="標楷體" pitchFamily="65" charset="-120"/>
                        </a:rPr>
                        <a:t>net revenues</a:t>
                      </a:r>
                      <a:endParaRPr lang="en-US" altLang="zh-TW" sz="1600" b="0" i="0" u="none" strike="noStrike" dirty="0">
                        <a:solidFill>
                          <a:srgbClr val="000000"/>
                        </a:solidFill>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tcPr>
                </a:tc>
                <a:tc>
                  <a:txBody>
                    <a:bodyPr/>
                    <a:lstStyle/>
                    <a:p>
                      <a:pPr algn="r" fontAlgn="ctr"/>
                      <a:r>
                        <a:rPr lang="en-US" altLang="zh-TW" sz="1400" u="none" strike="noStrike" dirty="0">
                          <a:latin typeface="標楷體" pitchFamily="65" charset="-120"/>
                          <a:ea typeface="標楷體" pitchFamily="65" charset="-120"/>
                        </a:rPr>
                        <a:t>75,855 </a:t>
                      </a:r>
                      <a:endParaRPr lang="en-US" altLang="zh-TW" sz="1400" b="0" i="0" u="none" strike="noStrike" dirty="0">
                        <a:solidFill>
                          <a:srgbClr val="000000"/>
                        </a:solidFill>
                        <a:latin typeface="標楷體" pitchFamily="65" charset="-120"/>
                        <a:ea typeface="標楷體" pitchFamily="65" charset="-120"/>
                      </a:endParaRPr>
                    </a:p>
                  </a:txBody>
                  <a:tcPr marL="0" marR="0" marT="0" marB="0" anchor="ctr"/>
                </a:tc>
                <a:tc>
                  <a:txBody>
                    <a:bodyPr/>
                    <a:lstStyle/>
                    <a:p>
                      <a:pPr algn="r" fontAlgn="ctr"/>
                      <a:r>
                        <a:rPr lang="en-US" altLang="zh-TW" sz="1400" u="none" strike="noStrike" dirty="0">
                          <a:latin typeface="標楷體" pitchFamily="65" charset="-120"/>
                          <a:ea typeface="標楷體" pitchFamily="65" charset="-120"/>
                        </a:rPr>
                        <a:t>61,941 </a:t>
                      </a:r>
                      <a:endParaRPr lang="en-US" altLang="zh-TW" sz="1400" b="0" i="0" u="none" strike="noStrike" dirty="0">
                        <a:solidFill>
                          <a:srgbClr val="000000"/>
                        </a:solidFill>
                        <a:latin typeface="標楷體" pitchFamily="65" charset="-120"/>
                        <a:ea typeface="標楷體" pitchFamily="65" charset="-120"/>
                      </a:endParaRPr>
                    </a:p>
                  </a:txBody>
                  <a:tcPr marL="0" marR="0" marT="0" marB="0" anchor="ctr"/>
                </a:tc>
                <a:tc>
                  <a:txBody>
                    <a:bodyPr/>
                    <a:lstStyle/>
                    <a:p>
                      <a:pPr algn="r" fontAlgn="ctr"/>
                      <a:r>
                        <a:rPr lang="en-US" altLang="zh-TW" sz="1400" u="none" strike="noStrike" dirty="0">
                          <a:latin typeface="標楷體" pitchFamily="65" charset="-120"/>
                          <a:ea typeface="標楷體" pitchFamily="65" charset="-120"/>
                        </a:rPr>
                        <a:t>62,333 </a:t>
                      </a:r>
                      <a:endParaRPr lang="en-US" altLang="zh-TW" sz="1400" b="0" i="0" u="none" strike="noStrike" dirty="0">
                        <a:solidFill>
                          <a:srgbClr val="000000"/>
                        </a:solidFill>
                        <a:latin typeface="標楷體" pitchFamily="65" charset="-120"/>
                        <a:ea typeface="標楷體" pitchFamily="65" charset="-120"/>
                      </a:endParaRPr>
                    </a:p>
                  </a:txBody>
                  <a:tcPr marL="0" marR="0" marT="0" marB="0" anchor="ctr"/>
                </a:tc>
                <a:tc>
                  <a:txBody>
                    <a:bodyPr/>
                    <a:lstStyle/>
                    <a:p>
                      <a:pPr algn="r" fontAlgn="ctr"/>
                      <a:r>
                        <a:rPr lang="en-US" altLang="zh-TW" sz="1400" u="none" strike="noStrike" dirty="0">
                          <a:latin typeface="標楷體" pitchFamily="65" charset="-120"/>
                          <a:ea typeface="標楷體" pitchFamily="65" charset="-120"/>
                        </a:rPr>
                        <a:t>200,129 </a:t>
                      </a:r>
                      <a:endParaRPr lang="en-US" altLang="zh-TW" sz="1400" b="0" i="0" u="none" strike="noStrike" dirty="0">
                        <a:solidFill>
                          <a:srgbClr val="0000FF"/>
                        </a:solidFill>
                        <a:latin typeface="標楷體" pitchFamily="65" charset="-120"/>
                        <a:ea typeface="標楷體" pitchFamily="65" charset="-120"/>
                      </a:endParaRPr>
                    </a:p>
                  </a:txBody>
                  <a:tcPr marL="0" marR="0" marT="0" marB="0" anchor="ctr"/>
                </a:tc>
                <a:tc>
                  <a:txBody>
                    <a:bodyPr/>
                    <a:lstStyle/>
                    <a:p>
                      <a:pPr algn="r" fontAlgn="ctr"/>
                      <a:r>
                        <a:rPr lang="en-US" altLang="zh-TW" sz="1400" u="none" strike="noStrike" dirty="0">
                          <a:latin typeface="標楷體" pitchFamily="65" charset="-120"/>
                          <a:ea typeface="標楷體" pitchFamily="65" charset="-120"/>
                        </a:rPr>
                        <a:t>196,242 </a:t>
                      </a:r>
                      <a:endParaRPr lang="en-US" altLang="zh-TW" sz="1400" b="0" i="0" u="none" strike="noStrike" dirty="0">
                        <a:solidFill>
                          <a:srgbClr val="000000"/>
                        </a:solidFill>
                        <a:latin typeface="標楷體" pitchFamily="65" charset="-120"/>
                        <a:ea typeface="標楷體" pitchFamily="65" charset="-120"/>
                      </a:endParaRPr>
                    </a:p>
                  </a:txBody>
                  <a:tcPr marL="0" marR="0" marT="0" marB="0" anchor="ctr"/>
                </a:tc>
                <a:tc>
                  <a:txBody>
                    <a:bodyPr/>
                    <a:lstStyle/>
                    <a:p>
                      <a:pPr algn="r" fontAlgn="ctr"/>
                      <a:r>
                        <a:rPr lang="en-US" altLang="zh-TW" sz="1400" u="none" strike="noStrike" dirty="0">
                          <a:latin typeface="標楷體" pitchFamily="65" charset="-120"/>
                          <a:ea typeface="標楷體" pitchFamily="65" charset="-120"/>
                        </a:rPr>
                        <a:t>3,887 </a:t>
                      </a:r>
                      <a:endParaRPr lang="en-US" altLang="zh-TW" sz="1400" b="0" i="0" u="none" strike="noStrike" dirty="0">
                        <a:solidFill>
                          <a:srgbClr val="000000"/>
                        </a:solidFill>
                        <a:latin typeface="標楷體" pitchFamily="65" charset="-120"/>
                        <a:ea typeface="標楷體" pitchFamily="65" charset="-120"/>
                      </a:endParaRPr>
                    </a:p>
                  </a:txBody>
                  <a:tcPr marL="0" marR="0" marT="0" marB="0" anchor="ctr">
                    <a:lnR w="12700" cap="flat" cmpd="sng" algn="ctr">
                      <a:solidFill>
                        <a:schemeClr val="tx1"/>
                      </a:solidFill>
                      <a:prstDash val="solid"/>
                      <a:round/>
                      <a:headEnd type="none" w="med" len="med"/>
                      <a:tailEnd type="none" w="med" len="med"/>
                    </a:lnR>
                  </a:tcPr>
                </a:tc>
              </a:tr>
              <a:tr h="578011">
                <a:tc>
                  <a:txBody>
                    <a:bodyPr/>
                    <a:lstStyle/>
                    <a:p>
                      <a:pPr algn="l" fontAlgn="ctr"/>
                      <a:r>
                        <a:rPr lang="zh-TW" altLang="en-US" sz="1600" b="0" u="none" strike="noStrike" dirty="0" smtClean="0">
                          <a:latin typeface="標楷體" pitchFamily="65" charset="-120"/>
                          <a:ea typeface="標楷體" pitchFamily="65" charset="-120"/>
                        </a:rPr>
                        <a:t>營業毛利</a:t>
                      </a:r>
                      <a:br>
                        <a:rPr lang="zh-TW" altLang="en-US" sz="1600" b="0" u="none" strike="noStrike" dirty="0" smtClean="0">
                          <a:latin typeface="標楷體" pitchFamily="65" charset="-120"/>
                          <a:ea typeface="標楷體" pitchFamily="65" charset="-120"/>
                        </a:rPr>
                      </a:br>
                      <a:r>
                        <a:rPr lang="en-US" altLang="zh-TW" sz="1600" b="0" u="none" strike="noStrike" dirty="0" smtClean="0">
                          <a:latin typeface="標楷體" pitchFamily="65" charset="-120"/>
                          <a:ea typeface="標楷體" pitchFamily="65" charset="-120"/>
                        </a:rPr>
                        <a:t>gross profit</a:t>
                      </a:r>
                      <a:endParaRPr lang="en-US" altLang="zh-TW" sz="1600" b="0" i="0" u="none" strike="noStrike" dirty="0">
                        <a:solidFill>
                          <a:srgbClr val="000000"/>
                        </a:solidFill>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tcPr>
                </a:tc>
                <a:tc>
                  <a:txBody>
                    <a:bodyPr/>
                    <a:lstStyle/>
                    <a:p>
                      <a:pPr algn="r" fontAlgn="ctr"/>
                      <a:r>
                        <a:rPr lang="en-US" altLang="zh-TW" sz="1400" u="none" strike="noStrike" dirty="0">
                          <a:latin typeface="標楷體" pitchFamily="65" charset="-120"/>
                          <a:ea typeface="標楷體" pitchFamily="65" charset="-120"/>
                        </a:rPr>
                        <a:t>15,651 </a:t>
                      </a:r>
                      <a:endParaRPr lang="en-US" altLang="zh-TW" sz="1400" b="0" i="0" u="none" strike="noStrike" dirty="0">
                        <a:solidFill>
                          <a:srgbClr val="000000"/>
                        </a:solidFill>
                        <a:latin typeface="標楷體" pitchFamily="65" charset="-120"/>
                        <a:ea typeface="標楷體" pitchFamily="65" charset="-120"/>
                      </a:endParaRPr>
                    </a:p>
                  </a:txBody>
                  <a:tcPr marL="0" marR="0" marT="0" marB="0" anchor="ctr"/>
                </a:tc>
                <a:tc>
                  <a:txBody>
                    <a:bodyPr/>
                    <a:lstStyle/>
                    <a:p>
                      <a:pPr algn="r" fontAlgn="ctr"/>
                      <a:r>
                        <a:rPr lang="en-US" altLang="zh-TW" sz="1400" u="none" strike="noStrike" dirty="0">
                          <a:latin typeface="標楷體" pitchFamily="65" charset="-120"/>
                          <a:ea typeface="標楷體" pitchFamily="65" charset="-120"/>
                        </a:rPr>
                        <a:t>5,988 </a:t>
                      </a:r>
                      <a:endParaRPr lang="en-US" altLang="zh-TW" sz="1400" b="0" i="0" u="none" strike="noStrike" dirty="0">
                        <a:solidFill>
                          <a:srgbClr val="000000"/>
                        </a:solidFill>
                        <a:latin typeface="標楷體" pitchFamily="65" charset="-120"/>
                        <a:ea typeface="標楷體" pitchFamily="65" charset="-120"/>
                      </a:endParaRPr>
                    </a:p>
                  </a:txBody>
                  <a:tcPr marL="0" marR="0" marT="0" marB="0" anchor="ctr"/>
                </a:tc>
                <a:tc>
                  <a:txBody>
                    <a:bodyPr/>
                    <a:lstStyle/>
                    <a:p>
                      <a:pPr algn="r" fontAlgn="ctr"/>
                      <a:r>
                        <a:rPr lang="en-US" altLang="zh-TW" sz="1400" u="none" strike="noStrike" dirty="0">
                          <a:latin typeface="標楷體" pitchFamily="65" charset="-120"/>
                          <a:ea typeface="標楷體" pitchFamily="65" charset="-120"/>
                        </a:rPr>
                        <a:t>19,393 </a:t>
                      </a:r>
                      <a:endParaRPr lang="en-US" altLang="zh-TW" sz="1400" b="0" i="0" u="none" strike="noStrike" dirty="0">
                        <a:solidFill>
                          <a:srgbClr val="000000"/>
                        </a:solidFill>
                        <a:latin typeface="標楷體" pitchFamily="65" charset="-120"/>
                        <a:ea typeface="標楷體" pitchFamily="65" charset="-120"/>
                      </a:endParaRPr>
                    </a:p>
                  </a:txBody>
                  <a:tcPr marL="0" marR="0" marT="0" marB="0" anchor="ctr"/>
                </a:tc>
                <a:tc>
                  <a:txBody>
                    <a:bodyPr/>
                    <a:lstStyle/>
                    <a:p>
                      <a:pPr algn="r" fontAlgn="ctr"/>
                      <a:r>
                        <a:rPr lang="en-US" altLang="zh-TW" sz="1400" u="none" strike="noStrike" dirty="0">
                          <a:latin typeface="標楷體" pitchFamily="65" charset="-120"/>
                          <a:ea typeface="標楷體" pitchFamily="65" charset="-120"/>
                        </a:rPr>
                        <a:t>41,032 </a:t>
                      </a:r>
                      <a:endParaRPr lang="en-US" altLang="zh-TW" sz="1400" b="0" i="0" u="none" strike="noStrike" dirty="0">
                        <a:solidFill>
                          <a:srgbClr val="0000FF"/>
                        </a:solidFill>
                        <a:latin typeface="標楷體" pitchFamily="65" charset="-120"/>
                        <a:ea typeface="標楷體" pitchFamily="65" charset="-120"/>
                      </a:endParaRPr>
                    </a:p>
                  </a:txBody>
                  <a:tcPr marL="0" marR="0" marT="0" marB="0" anchor="ctr"/>
                </a:tc>
                <a:tc>
                  <a:txBody>
                    <a:bodyPr/>
                    <a:lstStyle/>
                    <a:p>
                      <a:pPr algn="r" fontAlgn="ctr"/>
                      <a:r>
                        <a:rPr lang="en-US" altLang="zh-TW" sz="1400" u="none" strike="noStrike" dirty="0">
                          <a:latin typeface="標楷體" pitchFamily="65" charset="-120"/>
                          <a:ea typeface="標楷體" pitchFamily="65" charset="-120"/>
                        </a:rPr>
                        <a:t>20,871 </a:t>
                      </a:r>
                      <a:endParaRPr lang="en-US" altLang="zh-TW" sz="1400" b="0" i="0" u="none" strike="noStrike" dirty="0">
                        <a:solidFill>
                          <a:srgbClr val="000000"/>
                        </a:solidFill>
                        <a:latin typeface="標楷體" pitchFamily="65" charset="-120"/>
                        <a:ea typeface="標楷體" pitchFamily="65" charset="-120"/>
                      </a:endParaRPr>
                    </a:p>
                  </a:txBody>
                  <a:tcPr marL="0" marR="0" marT="0" marB="0" anchor="ctr"/>
                </a:tc>
                <a:tc>
                  <a:txBody>
                    <a:bodyPr/>
                    <a:lstStyle/>
                    <a:p>
                      <a:pPr algn="r" fontAlgn="ctr"/>
                      <a:r>
                        <a:rPr lang="en-US" altLang="zh-TW" sz="1400" u="none" strike="noStrike" dirty="0">
                          <a:latin typeface="標楷體" pitchFamily="65" charset="-120"/>
                          <a:ea typeface="標楷體" pitchFamily="65" charset="-120"/>
                        </a:rPr>
                        <a:t>20,161 </a:t>
                      </a:r>
                      <a:endParaRPr lang="en-US" altLang="zh-TW" sz="1400" b="0" i="0" u="none" strike="noStrike" dirty="0">
                        <a:solidFill>
                          <a:srgbClr val="000000"/>
                        </a:solidFill>
                        <a:latin typeface="標楷體" pitchFamily="65" charset="-120"/>
                        <a:ea typeface="標楷體" pitchFamily="65" charset="-120"/>
                      </a:endParaRPr>
                    </a:p>
                  </a:txBody>
                  <a:tcPr marL="0" marR="0" marT="0" marB="0" anchor="ctr">
                    <a:lnR w="12700" cap="flat" cmpd="sng" algn="ctr">
                      <a:solidFill>
                        <a:schemeClr val="tx1"/>
                      </a:solidFill>
                      <a:prstDash val="solid"/>
                      <a:round/>
                      <a:headEnd type="none" w="med" len="med"/>
                      <a:tailEnd type="none" w="med" len="med"/>
                    </a:lnR>
                  </a:tcPr>
                </a:tc>
              </a:tr>
              <a:tr h="597881">
                <a:tc>
                  <a:txBody>
                    <a:bodyPr/>
                    <a:lstStyle/>
                    <a:p>
                      <a:r>
                        <a:rPr lang="zh-TW" altLang="en-US" sz="1600" b="0" u="none" strike="noStrike" dirty="0" smtClean="0">
                          <a:latin typeface="標楷體" pitchFamily="65" charset="-120"/>
                          <a:ea typeface="標楷體" pitchFamily="65" charset="-120"/>
                        </a:rPr>
                        <a:t>營業費用</a:t>
                      </a:r>
                      <a:br>
                        <a:rPr lang="zh-TW" altLang="en-US" sz="1600" b="0" u="none" strike="noStrike" dirty="0" smtClean="0">
                          <a:latin typeface="標楷體" pitchFamily="65" charset="-120"/>
                          <a:ea typeface="標楷體" pitchFamily="65" charset="-120"/>
                        </a:rPr>
                      </a:br>
                      <a:r>
                        <a:rPr lang="en-US" altLang="zh-TW" sz="1600" b="0" u="none" strike="noStrike" dirty="0" smtClean="0">
                          <a:latin typeface="標楷體" pitchFamily="65" charset="-120"/>
                          <a:ea typeface="標楷體" pitchFamily="65" charset="-120"/>
                        </a:rPr>
                        <a:t>operating　expenses</a:t>
                      </a:r>
                      <a:endParaRPr lang="zh-TW" altLang="en-US" sz="1600" b="0" dirty="0">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tcPr>
                </a:tc>
                <a:tc>
                  <a:txBody>
                    <a:bodyPr/>
                    <a:lstStyle/>
                    <a:p>
                      <a:pPr algn="r" fontAlgn="ctr"/>
                      <a:r>
                        <a:rPr lang="en-US" altLang="zh-TW" sz="1400" u="none" strike="noStrike" dirty="0">
                          <a:latin typeface="標楷體" pitchFamily="65" charset="-120"/>
                          <a:ea typeface="標楷體" pitchFamily="65" charset="-120"/>
                        </a:rPr>
                        <a:t>(55,454)</a:t>
                      </a:r>
                      <a:endParaRPr lang="en-US" altLang="zh-TW" sz="1400" b="0" i="0" u="none" strike="noStrike" dirty="0">
                        <a:solidFill>
                          <a:srgbClr val="000000"/>
                        </a:solidFill>
                        <a:latin typeface="標楷體" pitchFamily="65" charset="-120"/>
                        <a:ea typeface="標楷體" pitchFamily="65" charset="-120"/>
                      </a:endParaRPr>
                    </a:p>
                  </a:txBody>
                  <a:tcPr marL="0" marR="0" marT="0" marB="0" anchor="ctr"/>
                </a:tc>
                <a:tc>
                  <a:txBody>
                    <a:bodyPr/>
                    <a:lstStyle/>
                    <a:p>
                      <a:pPr algn="r" fontAlgn="ctr"/>
                      <a:r>
                        <a:rPr lang="en-US" altLang="zh-TW" sz="1400" u="none" strike="noStrike" dirty="0">
                          <a:latin typeface="標楷體" pitchFamily="65" charset="-120"/>
                          <a:ea typeface="標楷體" pitchFamily="65" charset="-120"/>
                        </a:rPr>
                        <a:t>(52,333)</a:t>
                      </a:r>
                      <a:endParaRPr lang="en-US" altLang="zh-TW" sz="1400" b="0" i="0" u="none" strike="noStrike" dirty="0">
                        <a:solidFill>
                          <a:srgbClr val="000000"/>
                        </a:solidFill>
                        <a:latin typeface="標楷體" pitchFamily="65" charset="-120"/>
                        <a:ea typeface="標楷體" pitchFamily="65" charset="-120"/>
                      </a:endParaRPr>
                    </a:p>
                  </a:txBody>
                  <a:tcPr marL="0" marR="0" marT="0" marB="0" anchor="ctr"/>
                </a:tc>
                <a:tc>
                  <a:txBody>
                    <a:bodyPr/>
                    <a:lstStyle/>
                    <a:p>
                      <a:pPr algn="r" fontAlgn="ctr"/>
                      <a:r>
                        <a:rPr lang="en-US" altLang="zh-TW" sz="1400" u="none" strike="noStrike" dirty="0">
                          <a:latin typeface="標楷體" pitchFamily="65" charset="-120"/>
                          <a:ea typeface="標楷體" pitchFamily="65" charset="-120"/>
                        </a:rPr>
                        <a:t>(48,846)</a:t>
                      </a:r>
                      <a:endParaRPr lang="en-US" altLang="zh-TW" sz="1400" b="0" i="0" u="none" strike="noStrike" dirty="0">
                        <a:solidFill>
                          <a:srgbClr val="000000"/>
                        </a:solidFill>
                        <a:latin typeface="標楷體" pitchFamily="65" charset="-120"/>
                        <a:ea typeface="標楷體" pitchFamily="65" charset="-120"/>
                      </a:endParaRPr>
                    </a:p>
                  </a:txBody>
                  <a:tcPr marL="0" marR="0" marT="0" marB="0" anchor="ctr"/>
                </a:tc>
                <a:tc>
                  <a:txBody>
                    <a:bodyPr/>
                    <a:lstStyle/>
                    <a:p>
                      <a:pPr algn="r" fontAlgn="ctr"/>
                      <a:r>
                        <a:rPr lang="en-US" altLang="zh-TW" sz="1400" u="none" strike="noStrike" dirty="0">
                          <a:latin typeface="標楷體" pitchFamily="65" charset="-120"/>
                          <a:ea typeface="標楷體" pitchFamily="65" charset="-120"/>
                        </a:rPr>
                        <a:t>(156,633)</a:t>
                      </a:r>
                      <a:endParaRPr lang="en-US" altLang="zh-TW" sz="1400" b="0" i="0" u="none" strike="noStrike" dirty="0">
                        <a:solidFill>
                          <a:srgbClr val="0000FF"/>
                        </a:solidFill>
                        <a:latin typeface="標楷體" pitchFamily="65" charset="-120"/>
                        <a:ea typeface="標楷體" pitchFamily="65" charset="-120"/>
                      </a:endParaRPr>
                    </a:p>
                  </a:txBody>
                  <a:tcPr marL="0" marR="0" marT="0" marB="0" anchor="ctr"/>
                </a:tc>
                <a:tc>
                  <a:txBody>
                    <a:bodyPr/>
                    <a:lstStyle/>
                    <a:p>
                      <a:pPr algn="r" fontAlgn="ctr"/>
                      <a:r>
                        <a:rPr lang="en-US" altLang="zh-TW" sz="1400" u="none" strike="noStrike" dirty="0">
                          <a:latin typeface="標楷體" pitchFamily="65" charset="-120"/>
                          <a:ea typeface="標楷體" pitchFamily="65" charset="-120"/>
                        </a:rPr>
                        <a:t>(183,087)</a:t>
                      </a:r>
                      <a:endParaRPr lang="en-US" altLang="zh-TW" sz="1400" b="0" i="0" u="none" strike="noStrike" dirty="0">
                        <a:solidFill>
                          <a:srgbClr val="000000"/>
                        </a:solidFill>
                        <a:latin typeface="標楷體" pitchFamily="65" charset="-120"/>
                        <a:ea typeface="標楷體" pitchFamily="65" charset="-120"/>
                      </a:endParaRPr>
                    </a:p>
                  </a:txBody>
                  <a:tcPr marL="0" marR="0" marT="0" marB="0" anchor="ctr"/>
                </a:tc>
                <a:tc>
                  <a:txBody>
                    <a:bodyPr/>
                    <a:lstStyle/>
                    <a:p>
                      <a:pPr algn="r" fontAlgn="ctr"/>
                      <a:r>
                        <a:rPr lang="en-US" altLang="zh-TW" sz="1400" u="none" strike="noStrike" dirty="0">
                          <a:latin typeface="標楷體" pitchFamily="65" charset="-120"/>
                          <a:ea typeface="標楷體" pitchFamily="65" charset="-120"/>
                        </a:rPr>
                        <a:t>26,454 </a:t>
                      </a:r>
                      <a:endParaRPr lang="en-US" altLang="zh-TW" sz="1400" b="0" i="0" u="none" strike="noStrike" dirty="0">
                        <a:solidFill>
                          <a:srgbClr val="000000"/>
                        </a:solidFill>
                        <a:latin typeface="標楷體" pitchFamily="65" charset="-120"/>
                        <a:ea typeface="標楷體" pitchFamily="65" charset="-120"/>
                      </a:endParaRPr>
                    </a:p>
                  </a:txBody>
                  <a:tcPr marL="0" marR="0" marT="0" marB="0" anchor="ctr">
                    <a:lnR w="12700" cap="flat" cmpd="sng" algn="ctr">
                      <a:solidFill>
                        <a:schemeClr val="tx1"/>
                      </a:solidFill>
                      <a:prstDash val="solid"/>
                      <a:round/>
                      <a:headEnd type="none" w="med" len="med"/>
                      <a:tailEnd type="none" w="med" len="med"/>
                    </a:lnR>
                  </a:tcPr>
                </a:tc>
              </a:tr>
              <a:tr h="603449">
                <a:tc>
                  <a:txBody>
                    <a:bodyPr/>
                    <a:lstStyle/>
                    <a:p>
                      <a:pPr algn="l" fontAlgn="ctr"/>
                      <a:r>
                        <a:rPr lang="zh-TW" altLang="en-US" sz="1600" b="0" u="none" strike="noStrike" dirty="0" smtClean="0">
                          <a:latin typeface="標楷體" pitchFamily="65" charset="-120"/>
                          <a:ea typeface="標楷體" pitchFamily="65" charset="-120"/>
                        </a:rPr>
                        <a:t>營業</a:t>
                      </a:r>
                      <a:r>
                        <a:rPr lang="en-US" altLang="zh-TW" sz="1600" b="0" u="none" strike="noStrike" dirty="0" smtClean="0">
                          <a:latin typeface="標楷體" pitchFamily="65" charset="-120"/>
                          <a:ea typeface="標楷體" pitchFamily="65" charset="-120"/>
                        </a:rPr>
                        <a:t>(</a:t>
                      </a:r>
                      <a:r>
                        <a:rPr lang="zh-TW" altLang="en-US" sz="1600" b="0" u="none" strike="noStrike" dirty="0" smtClean="0">
                          <a:latin typeface="標楷體" pitchFamily="65" charset="-120"/>
                          <a:ea typeface="標楷體" pitchFamily="65" charset="-120"/>
                        </a:rPr>
                        <a:t>損</a:t>
                      </a:r>
                      <a:r>
                        <a:rPr lang="en-US" altLang="zh-TW" sz="1600" b="0" u="none" strike="noStrike" dirty="0" smtClean="0">
                          <a:latin typeface="標楷體" pitchFamily="65" charset="-120"/>
                          <a:ea typeface="標楷體" pitchFamily="65" charset="-120"/>
                        </a:rPr>
                        <a:t>)</a:t>
                      </a:r>
                      <a:r>
                        <a:rPr lang="zh-TW" altLang="en-US" sz="1600" b="0" u="none" strike="noStrike" dirty="0" smtClean="0">
                          <a:latin typeface="標楷體" pitchFamily="65" charset="-120"/>
                          <a:ea typeface="標楷體" pitchFamily="65" charset="-120"/>
                        </a:rPr>
                        <a:t>益</a:t>
                      </a:r>
                      <a:br>
                        <a:rPr lang="zh-TW" altLang="en-US" sz="1600" b="0" u="none" strike="noStrike" dirty="0" smtClean="0">
                          <a:latin typeface="標楷體" pitchFamily="65" charset="-120"/>
                          <a:ea typeface="標楷體" pitchFamily="65" charset="-120"/>
                        </a:rPr>
                      </a:br>
                      <a:r>
                        <a:rPr lang="en-US" altLang="zh-TW" sz="1600" b="0" u="none" strike="noStrike" dirty="0" smtClean="0">
                          <a:latin typeface="標楷體" pitchFamily="65" charset="-120"/>
                          <a:ea typeface="標楷體" pitchFamily="65" charset="-120"/>
                        </a:rPr>
                        <a:t>operating profit</a:t>
                      </a:r>
                      <a:endParaRPr lang="en-US" altLang="zh-TW" sz="1600" b="0" i="0" u="none" strike="noStrike" dirty="0">
                        <a:solidFill>
                          <a:srgbClr val="000000"/>
                        </a:solidFill>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tcPr>
                </a:tc>
                <a:tc>
                  <a:txBody>
                    <a:bodyPr/>
                    <a:lstStyle/>
                    <a:p>
                      <a:pPr algn="r" fontAlgn="ctr"/>
                      <a:r>
                        <a:rPr lang="en-US" altLang="zh-TW" sz="1400" u="none" strike="noStrike" dirty="0">
                          <a:latin typeface="標楷體" pitchFamily="65" charset="-120"/>
                          <a:ea typeface="標楷體" pitchFamily="65" charset="-120"/>
                        </a:rPr>
                        <a:t>(39,803)</a:t>
                      </a:r>
                      <a:endParaRPr lang="en-US" altLang="zh-TW" sz="1400" b="0" i="0" u="none" strike="noStrike" dirty="0">
                        <a:solidFill>
                          <a:srgbClr val="000000"/>
                        </a:solidFill>
                        <a:latin typeface="標楷體" pitchFamily="65" charset="-120"/>
                        <a:ea typeface="標楷體" pitchFamily="65" charset="-120"/>
                      </a:endParaRPr>
                    </a:p>
                  </a:txBody>
                  <a:tcPr marL="0" marR="0" marT="0" marB="0" anchor="ctr"/>
                </a:tc>
                <a:tc>
                  <a:txBody>
                    <a:bodyPr/>
                    <a:lstStyle/>
                    <a:p>
                      <a:pPr algn="r" fontAlgn="ctr"/>
                      <a:r>
                        <a:rPr lang="en-US" altLang="zh-TW" sz="1400" u="none" strike="noStrike" dirty="0">
                          <a:latin typeface="標楷體" pitchFamily="65" charset="-120"/>
                          <a:ea typeface="標楷體" pitchFamily="65" charset="-120"/>
                        </a:rPr>
                        <a:t>(46,345)</a:t>
                      </a:r>
                      <a:endParaRPr lang="en-US" altLang="zh-TW" sz="1400" b="0" i="0" u="none" strike="noStrike" dirty="0">
                        <a:solidFill>
                          <a:srgbClr val="000000"/>
                        </a:solidFill>
                        <a:latin typeface="標楷體" pitchFamily="65" charset="-120"/>
                        <a:ea typeface="標楷體" pitchFamily="65" charset="-120"/>
                      </a:endParaRPr>
                    </a:p>
                  </a:txBody>
                  <a:tcPr marL="0" marR="0" marT="0" marB="0" anchor="ctr"/>
                </a:tc>
                <a:tc>
                  <a:txBody>
                    <a:bodyPr/>
                    <a:lstStyle/>
                    <a:p>
                      <a:pPr algn="r" fontAlgn="ctr"/>
                      <a:r>
                        <a:rPr lang="en-US" altLang="zh-TW" sz="1400" u="none" strike="noStrike" dirty="0">
                          <a:latin typeface="標楷體" pitchFamily="65" charset="-120"/>
                          <a:ea typeface="標楷體" pitchFamily="65" charset="-120"/>
                        </a:rPr>
                        <a:t>(29,453)</a:t>
                      </a:r>
                      <a:endParaRPr lang="en-US" altLang="zh-TW" sz="1400" b="0" i="0" u="none" strike="noStrike" dirty="0">
                        <a:solidFill>
                          <a:srgbClr val="000000"/>
                        </a:solidFill>
                        <a:latin typeface="標楷體" pitchFamily="65" charset="-120"/>
                        <a:ea typeface="標楷體" pitchFamily="65" charset="-120"/>
                      </a:endParaRPr>
                    </a:p>
                  </a:txBody>
                  <a:tcPr marL="0" marR="0" marT="0" marB="0" anchor="ctr"/>
                </a:tc>
                <a:tc>
                  <a:txBody>
                    <a:bodyPr/>
                    <a:lstStyle/>
                    <a:p>
                      <a:pPr algn="r" fontAlgn="ctr"/>
                      <a:r>
                        <a:rPr lang="en-US" altLang="zh-TW" sz="1400" u="none" strike="noStrike" dirty="0">
                          <a:latin typeface="標楷體" pitchFamily="65" charset="-120"/>
                          <a:ea typeface="標楷體" pitchFamily="65" charset="-120"/>
                        </a:rPr>
                        <a:t>(115,601)</a:t>
                      </a:r>
                      <a:endParaRPr lang="en-US" altLang="zh-TW" sz="1400" b="0" i="0" u="none" strike="noStrike" dirty="0">
                        <a:solidFill>
                          <a:srgbClr val="0000FF"/>
                        </a:solidFill>
                        <a:latin typeface="標楷體" pitchFamily="65" charset="-120"/>
                        <a:ea typeface="標楷體" pitchFamily="65" charset="-120"/>
                      </a:endParaRPr>
                    </a:p>
                  </a:txBody>
                  <a:tcPr marL="0" marR="0" marT="0" marB="0" anchor="ctr"/>
                </a:tc>
                <a:tc>
                  <a:txBody>
                    <a:bodyPr/>
                    <a:lstStyle/>
                    <a:p>
                      <a:pPr algn="r" fontAlgn="ctr"/>
                      <a:r>
                        <a:rPr lang="en-US" altLang="zh-TW" sz="1400" u="none" strike="noStrike" dirty="0">
                          <a:latin typeface="標楷體" pitchFamily="65" charset="-120"/>
                          <a:ea typeface="標楷體" pitchFamily="65" charset="-120"/>
                        </a:rPr>
                        <a:t>(162,216)</a:t>
                      </a:r>
                      <a:endParaRPr lang="en-US" altLang="zh-TW" sz="1400" b="0" i="0" u="none" strike="noStrike" dirty="0">
                        <a:solidFill>
                          <a:srgbClr val="000000"/>
                        </a:solidFill>
                        <a:latin typeface="標楷體" pitchFamily="65" charset="-120"/>
                        <a:ea typeface="標楷體" pitchFamily="65" charset="-120"/>
                      </a:endParaRPr>
                    </a:p>
                  </a:txBody>
                  <a:tcPr marL="0" marR="0" marT="0" marB="0" anchor="ctr"/>
                </a:tc>
                <a:tc>
                  <a:txBody>
                    <a:bodyPr/>
                    <a:lstStyle/>
                    <a:p>
                      <a:pPr algn="r" fontAlgn="ctr"/>
                      <a:r>
                        <a:rPr lang="en-US" altLang="zh-TW" sz="1400" u="none" strike="noStrike" dirty="0">
                          <a:latin typeface="標楷體" pitchFamily="65" charset="-120"/>
                          <a:ea typeface="標楷體" pitchFamily="65" charset="-120"/>
                        </a:rPr>
                        <a:t>46,615 </a:t>
                      </a:r>
                      <a:endParaRPr lang="en-US" altLang="zh-TW" sz="1400" b="0" i="0" u="none" strike="noStrike" dirty="0">
                        <a:solidFill>
                          <a:srgbClr val="000000"/>
                        </a:solidFill>
                        <a:latin typeface="標楷體" pitchFamily="65" charset="-120"/>
                        <a:ea typeface="標楷體" pitchFamily="65" charset="-120"/>
                      </a:endParaRPr>
                    </a:p>
                  </a:txBody>
                  <a:tcPr marL="0" marR="0" marT="0" marB="0" anchor="ctr">
                    <a:lnR w="12700" cap="flat" cmpd="sng" algn="ctr">
                      <a:solidFill>
                        <a:schemeClr val="tx1"/>
                      </a:solidFill>
                      <a:prstDash val="solid"/>
                      <a:round/>
                      <a:headEnd type="none" w="med" len="med"/>
                      <a:tailEnd type="none" w="med" len="med"/>
                    </a:lnR>
                  </a:tcPr>
                </a:tc>
              </a:tr>
              <a:tr h="659613">
                <a:tc>
                  <a:txBody>
                    <a:bodyPr/>
                    <a:lstStyle/>
                    <a:p>
                      <a:r>
                        <a:rPr lang="zh-TW" altLang="en-US" sz="1600" b="0" u="none" strike="noStrike" dirty="0" smtClean="0">
                          <a:latin typeface="標楷體" pitchFamily="65" charset="-120"/>
                          <a:ea typeface="標楷體" pitchFamily="65" charset="-120"/>
                        </a:rPr>
                        <a:t>業外收支合計</a:t>
                      </a:r>
                      <a:br>
                        <a:rPr lang="zh-TW" altLang="en-US" sz="1600" b="0" u="none" strike="noStrike" dirty="0" smtClean="0">
                          <a:latin typeface="標楷體" pitchFamily="65" charset="-120"/>
                          <a:ea typeface="標楷體" pitchFamily="65" charset="-120"/>
                        </a:rPr>
                      </a:br>
                      <a:r>
                        <a:rPr lang="en-US" altLang="zh-TW" sz="1600" b="0" u="none" strike="noStrike" dirty="0" smtClean="0">
                          <a:solidFill>
                            <a:schemeClr val="tx1"/>
                          </a:solidFill>
                          <a:latin typeface="標楷體" pitchFamily="65" charset="-120"/>
                          <a:ea typeface="標楷體" pitchFamily="65" charset="-120"/>
                        </a:rPr>
                        <a:t>non-operating income &amp; </a:t>
                      </a:r>
                    </a:p>
                    <a:p>
                      <a:r>
                        <a:rPr lang="en-US" altLang="zh-TW" sz="1600" b="0" u="none" strike="noStrike" dirty="0" smtClean="0">
                          <a:solidFill>
                            <a:schemeClr val="tx1"/>
                          </a:solidFill>
                          <a:latin typeface="標楷體" pitchFamily="65" charset="-120"/>
                          <a:ea typeface="標楷體" pitchFamily="65" charset="-120"/>
                        </a:rPr>
                        <a:t>expenses</a:t>
                      </a:r>
                      <a:endParaRPr lang="zh-TW" altLang="en-US" sz="1600" b="0" dirty="0">
                        <a:solidFill>
                          <a:schemeClr val="tx1"/>
                        </a:solidFill>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tcPr>
                </a:tc>
                <a:tc>
                  <a:txBody>
                    <a:bodyPr/>
                    <a:lstStyle/>
                    <a:p>
                      <a:pPr algn="r" fontAlgn="ctr"/>
                      <a:r>
                        <a:rPr lang="en-US" altLang="zh-TW" sz="1400" u="none" strike="noStrike" dirty="0">
                          <a:latin typeface="標楷體" pitchFamily="65" charset="-120"/>
                          <a:ea typeface="標楷體" pitchFamily="65" charset="-120"/>
                        </a:rPr>
                        <a:t>(51,619)</a:t>
                      </a:r>
                      <a:endParaRPr lang="en-US" altLang="zh-TW" sz="1400" b="0" i="0" u="none" strike="noStrike" dirty="0">
                        <a:solidFill>
                          <a:srgbClr val="000000"/>
                        </a:solidFill>
                        <a:latin typeface="標楷體" pitchFamily="65" charset="-120"/>
                        <a:ea typeface="標楷體" pitchFamily="65" charset="-120"/>
                      </a:endParaRPr>
                    </a:p>
                  </a:txBody>
                  <a:tcPr marL="0" marR="0" marT="0" marB="0" anchor="ctr"/>
                </a:tc>
                <a:tc>
                  <a:txBody>
                    <a:bodyPr/>
                    <a:lstStyle/>
                    <a:p>
                      <a:pPr algn="r" fontAlgn="ctr"/>
                      <a:r>
                        <a:rPr lang="en-US" altLang="zh-TW" sz="1400" u="none" strike="noStrike" dirty="0">
                          <a:latin typeface="標楷體" pitchFamily="65" charset="-120"/>
                          <a:ea typeface="標楷體" pitchFamily="65" charset="-120"/>
                        </a:rPr>
                        <a:t>(952,710)</a:t>
                      </a:r>
                      <a:endParaRPr lang="en-US" altLang="zh-TW" sz="1400" b="0" i="0" u="none" strike="noStrike" dirty="0">
                        <a:solidFill>
                          <a:srgbClr val="000000"/>
                        </a:solidFill>
                        <a:latin typeface="標楷體" pitchFamily="65" charset="-120"/>
                        <a:ea typeface="標楷體" pitchFamily="65" charset="-120"/>
                      </a:endParaRPr>
                    </a:p>
                  </a:txBody>
                  <a:tcPr marL="0" marR="0" marT="0" marB="0" anchor="ctr"/>
                </a:tc>
                <a:tc>
                  <a:txBody>
                    <a:bodyPr/>
                    <a:lstStyle/>
                    <a:p>
                      <a:pPr algn="r" fontAlgn="ctr"/>
                      <a:r>
                        <a:rPr lang="en-US" altLang="zh-TW" sz="1400" u="none" strike="noStrike" dirty="0">
                          <a:latin typeface="標楷體" pitchFamily="65" charset="-120"/>
                          <a:ea typeface="標楷體" pitchFamily="65" charset="-120"/>
                        </a:rPr>
                        <a:t>89,629 </a:t>
                      </a:r>
                      <a:endParaRPr lang="en-US" altLang="zh-TW" sz="1400" b="0" i="0" u="none" strike="noStrike" dirty="0">
                        <a:solidFill>
                          <a:srgbClr val="000000"/>
                        </a:solidFill>
                        <a:latin typeface="標楷體" pitchFamily="65" charset="-120"/>
                        <a:ea typeface="標楷體" pitchFamily="65" charset="-120"/>
                      </a:endParaRPr>
                    </a:p>
                  </a:txBody>
                  <a:tcPr marL="0" marR="0" marT="0" marB="0" anchor="ctr"/>
                </a:tc>
                <a:tc>
                  <a:txBody>
                    <a:bodyPr/>
                    <a:lstStyle/>
                    <a:p>
                      <a:pPr algn="r" fontAlgn="ctr"/>
                      <a:r>
                        <a:rPr lang="en-US" altLang="zh-TW" sz="1400" u="none" strike="noStrike" dirty="0">
                          <a:latin typeface="標楷體" pitchFamily="65" charset="-120"/>
                          <a:ea typeface="標楷體" pitchFamily="65" charset="-120"/>
                        </a:rPr>
                        <a:t>(914,700)</a:t>
                      </a:r>
                      <a:endParaRPr lang="en-US" altLang="zh-TW" sz="1400" b="0" i="0" u="none" strike="noStrike" dirty="0">
                        <a:solidFill>
                          <a:srgbClr val="0000FF"/>
                        </a:solidFill>
                        <a:latin typeface="標楷體" pitchFamily="65" charset="-120"/>
                        <a:ea typeface="標楷體" pitchFamily="65" charset="-120"/>
                      </a:endParaRPr>
                    </a:p>
                  </a:txBody>
                  <a:tcPr marL="0" marR="0" marT="0" marB="0" anchor="ctr"/>
                </a:tc>
                <a:tc>
                  <a:txBody>
                    <a:bodyPr/>
                    <a:lstStyle/>
                    <a:p>
                      <a:pPr algn="r" fontAlgn="ctr"/>
                      <a:r>
                        <a:rPr lang="en-US" altLang="zh-TW" sz="1400" u="none" strike="noStrike" dirty="0">
                          <a:latin typeface="標楷體" pitchFamily="65" charset="-120"/>
                          <a:ea typeface="標楷體" pitchFamily="65" charset="-120"/>
                        </a:rPr>
                        <a:t>(96,255)</a:t>
                      </a:r>
                      <a:endParaRPr lang="en-US" altLang="zh-TW" sz="1400" b="0" i="0" u="none" strike="noStrike" dirty="0">
                        <a:solidFill>
                          <a:srgbClr val="000000"/>
                        </a:solidFill>
                        <a:latin typeface="標楷體" pitchFamily="65" charset="-120"/>
                        <a:ea typeface="標楷體" pitchFamily="65" charset="-120"/>
                      </a:endParaRPr>
                    </a:p>
                  </a:txBody>
                  <a:tcPr marL="0" marR="0" marT="0" marB="0" anchor="ctr"/>
                </a:tc>
                <a:tc>
                  <a:txBody>
                    <a:bodyPr/>
                    <a:lstStyle/>
                    <a:p>
                      <a:pPr algn="r" fontAlgn="ctr"/>
                      <a:r>
                        <a:rPr lang="en-US" altLang="zh-TW" sz="1400" u="none" strike="noStrike" dirty="0">
                          <a:latin typeface="標楷體" pitchFamily="65" charset="-120"/>
                          <a:ea typeface="標楷體" pitchFamily="65" charset="-120"/>
                        </a:rPr>
                        <a:t>(818,445)</a:t>
                      </a:r>
                      <a:endParaRPr lang="en-US" altLang="zh-TW" sz="1400" b="0" i="0" u="none" strike="noStrike" dirty="0">
                        <a:solidFill>
                          <a:srgbClr val="000000"/>
                        </a:solidFill>
                        <a:latin typeface="標楷體" pitchFamily="65" charset="-120"/>
                        <a:ea typeface="標楷體" pitchFamily="65" charset="-120"/>
                      </a:endParaRPr>
                    </a:p>
                  </a:txBody>
                  <a:tcPr marL="0" marR="0" marT="0" marB="0" anchor="ctr">
                    <a:lnR w="12700" cap="flat" cmpd="sng" algn="ctr">
                      <a:solidFill>
                        <a:schemeClr val="tx1"/>
                      </a:solidFill>
                      <a:prstDash val="solid"/>
                      <a:round/>
                      <a:headEnd type="none" w="med" len="med"/>
                      <a:tailEnd type="none" w="med" len="med"/>
                    </a:lnR>
                  </a:tcPr>
                </a:tc>
              </a:tr>
              <a:tr h="549144">
                <a:tc>
                  <a:txBody>
                    <a:bodyPr/>
                    <a:lstStyle/>
                    <a:p>
                      <a:pPr marL="0" algn="l" defTabSz="914400" rtl="0" eaLnBrk="1" fontAlgn="ctr" latinLnBrk="0" hangingPunct="1"/>
                      <a:r>
                        <a:rPr lang="zh-TW" altLang="en-US" sz="1600" b="0" u="none" strike="noStrike" kern="1200" dirty="0">
                          <a:solidFill>
                            <a:schemeClr val="dk1"/>
                          </a:solidFill>
                          <a:latin typeface="標楷體" pitchFamily="65" charset="-120"/>
                          <a:ea typeface="標楷體" pitchFamily="65" charset="-120"/>
                          <a:cs typeface="+mn-cs"/>
                        </a:rPr>
                        <a:t>本期稅前</a:t>
                      </a:r>
                      <a:r>
                        <a:rPr lang="en-US" altLang="zh-TW" sz="1600" b="0" u="none" strike="noStrike" kern="1200" dirty="0">
                          <a:solidFill>
                            <a:schemeClr val="dk1"/>
                          </a:solidFill>
                          <a:latin typeface="標楷體" pitchFamily="65" charset="-120"/>
                          <a:ea typeface="標楷體" pitchFamily="65" charset="-120"/>
                          <a:cs typeface="+mn-cs"/>
                        </a:rPr>
                        <a:t>(</a:t>
                      </a:r>
                      <a:r>
                        <a:rPr lang="zh-TW" altLang="en-US" sz="1600" b="0" u="none" strike="noStrike" kern="1200" dirty="0">
                          <a:solidFill>
                            <a:schemeClr val="dk1"/>
                          </a:solidFill>
                          <a:latin typeface="標楷體" pitchFamily="65" charset="-120"/>
                          <a:ea typeface="標楷體" pitchFamily="65" charset="-120"/>
                          <a:cs typeface="+mn-cs"/>
                        </a:rPr>
                        <a:t>損</a:t>
                      </a:r>
                      <a:r>
                        <a:rPr lang="en-US" altLang="zh-TW" sz="1600" b="0" u="none" strike="noStrike" kern="1200" dirty="0">
                          <a:solidFill>
                            <a:schemeClr val="dk1"/>
                          </a:solidFill>
                          <a:latin typeface="標楷體" pitchFamily="65" charset="-120"/>
                          <a:ea typeface="標楷體" pitchFamily="65" charset="-120"/>
                          <a:cs typeface="+mn-cs"/>
                        </a:rPr>
                        <a:t>)</a:t>
                      </a:r>
                      <a:r>
                        <a:rPr lang="zh-TW" altLang="en-US" sz="1600" b="0" u="none" strike="noStrike" kern="1200" dirty="0">
                          <a:solidFill>
                            <a:schemeClr val="dk1"/>
                          </a:solidFill>
                          <a:latin typeface="標楷體" pitchFamily="65" charset="-120"/>
                          <a:ea typeface="標楷體" pitchFamily="65" charset="-120"/>
                          <a:cs typeface="+mn-cs"/>
                        </a:rPr>
                        <a:t>益</a:t>
                      </a:r>
                      <a:br>
                        <a:rPr lang="zh-TW" altLang="en-US" sz="1600" b="0" u="none" strike="noStrike" kern="1200" dirty="0">
                          <a:solidFill>
                            <a:schemeClr val="dk1"/>
                          </a:solidFill>
                          <a:latin typeface="標楷體" pitchFamily="65" charset="-120"/>
                          <a:ea typeface="標楷體" pitchFamily="65" charset="-120"/>
                          <a:cs typeface="+mn-cs"/>
                        </a:rPr>
                      </a:br>
                      <a:r>
                        <a:rPr lang="en-US" altLang="en-US" sz="1600" b="0" u="none" strike="noStrike" kern="1200" dirty="0">
                          <a:solidFill>
                            <a:schemeClr val="dk1"/>
                          </a:solidFill>
                          <a:latin typeface="標楷體" pitchFamily="65" charset="-120"/>
                          <a:ea typeface="標楷體" pitchFamily="65" charset="-120"/>
                          <a:cs typeface="+mn-cs"/>
                        </a:rPr>
                        <a:t>income before tax</a:t>
                      </a:r>
                    </a:p>
                  </a:txBody>
                  <a:tcPr marL="0" marR="0" marT="0" marB="0" anchor="ctr">
                    <a:lnL w="12700" cap="flat" cmpd="sng" algn="ctr">
                      <a:solidFill>
                        <a:schemeClr val="tx1"/>
                      </a:solidFill>
                      <a:prstDash val="solid"/>
                      <a:round/>
                      <a:headEnd type="none" w="med" len="med"/>
                      <a:tailEnd type="none" w="med" len="med"/>
                    </a:lnL>
                  </a:tcPr>
                </a:tc>
                <a:tc>
                  <a:txBody>
                    <a:bodyPr/>
                    <a:lstStyle/>
                    <a:p>
                      <a:pPr algn="r" fontAlgn="ctr"/>
                      <a:r>
                        <a:rPr lang="en-US" altLang="zh-TW" sz="1400" u="none" strike="noStrike" dirty="0">
                          <a:latin typeface="標楷體" pitchFamily="65" charset="-120"/>
                          <a:ea typeface="標楷體" pitchFamily="65" charset="-120"/>
                        </a:rPr>
                        <a:t>(91,422)</a:t>
                      </a:r>
                      <a:endParaRPr lang="en-US" altLang="zh-TW" sz="1400" b="0" i="0" u="none" strike="noStrike" dirty="0">
                        <a:solidFill>
                          <a:srgbClr val="000000"/>
                        </a:solidFill>
                        <a:latin typeface="標楷體" pitchFamily="65" charset="-120"/>
                        <a:ea typeface="標楷體" pitchFamily="65" charset="-120"/>
                      </a:endParaRPr>
                    </a:p>
                  </a:txBody>
                  <a:tcPr marL="0" marR="0" marT="0" marB="0" anchor="ctr"/>
                </a:tc>
                <a:tc>
                  <a:txBody>
                    <a:bodyPr/>
                    <a:lstStyle/>
                    <a:p>
                      <a:pPr algn="r" fontAlgn="ctr"/>
                      <a:r>
                        <a:rPr lang="en-US" altLang="zh-TW" sz="1400" u="none" strike="noStrike" dirty="0">
                          <a:latin typeface="標楷體" pitchFamily="65" charset="-120"/>
                          <a:ea typeface="標楷體" pitchFamily="65" charset="-120"/>
                        </a:rPr>
                        <a:t>(999,055)</a:t>
                      </a:r>
                      <a:endParaRPr lang="en-US" altLang="zh-TW" sz="1400" b="0" i="0" u="none" strike="noStrike" dirty="0">
                        <a:solidFill>
                          <a:srgbClr val="000000"/>
                        </a:solidFill>
                        <a:latin typeface="標楷體" pitchFamily="65" charset="-120"/>
                        <a:ea typeface="標楷體" pitchFamily="65" charset="-120"/>
                      </a:endParaRPr>
                    </a:p>
                  </a:txBody>
                  <a:tcPr marL="0" marR="0" marT="0" marB="0" anchor="ctr"/>
                </a:tc>
                <a:tc>
                  <a:txBody>
                    <a:bodyPr/>
                    <a:lstStyle/>
                    <a:p>
                      <a:pPr algn="r" fontAlgn="ctr"/>
                      <a:r>
                        <a:rPr lang="en-US" altLang="zh-TW" sz="1400" u="none" strike="noStrike" dirty="0">
                          <a:latin typeface="標楷體" pitchFamily="65" charset="-120"/>
                          <a:ea typeface="標楷體" pitchFamily="65" charset="-120"/>
                        </a:rPr>
                        <a:t>60,176 </a:t>
                      </a:r>
                      <a:endParaRPr lang="en-US" altLang="zh-TW" sz="1400" b="0" i="0" u="none" strike="noStrike" dirty="0">
                        <a:solidFill>
                          <a:srgbClr val="000000"/>
                        </a:solidFill>
                        <a:latin typeface="標楷體" pitchFamily="65" charset="-120"/>
                        <a:ea typeface="標楷體" pitchFamily="65" charset="-120"/>
                      </a:endParaRPr>
                    </a:p>
                  </a:txBody>
                  <a:tcPr marL="0" marR="0" marT="0" marB="0" anchor="ctr"/>
                </a:tc>
                <a:tc>
                  <a:txBody>
                    <a:bodyPr/>
                    <a:lstStyle/>
                    <a:p>
                      <a:pPr algn="r" fontAlgn="ctr"/>
                      <a:r>
                        <a:rPr lang="en-US" altLang="zh-TW" sz="1400" u="none" strike="noStrike">
                          <a:latin typeface="標楷體" pitchFamily="65" charset="-120"/>
                          <a:ea typeface="標楷體" pitchFamily="65" charset="-120"/>
                        </a:rPr>
                        <a:t>(1,030,301)</a:t>
                      </a:r>
                      <a:endParaRPr lang="en-US" altLang="zh-TW" sz="1400" b="0" i="0" u="none" strike="noStrike">
                        <a:solidFill>
                          <a:srgbClr val="0000FF"/>
                        </a:solidFill>
                        <a:latin typeface="標楷體" pitchFamily="65" charset="-120"/>
                        <a:ea typeface="標楷體" pitchFamily="65" charset="-120"/>
                      </a:endParaRPr>
                    </a:p>
                  </a:txBody>
                  <a:tcPr marL="0" marR="0" marT="0" marB="0" anchor="ctr"/>
                </a:tc>
                <a:tc>
                  <a:txBody>
                    <a:bodyPr/>
                    <a:lstStyle/>
                    <a:p>
                      <a:pPr algn="r" fontAlgn="ctr"/>
                      <a:r>
                        <a:rPr lang="en-US" altLang="zh-TW" sz="1400" u="none" strike="noStrike" dirty="0">
                          <a:latin typeface="標楷體" pitchFamily="65" charset="-120"/>
                          <a:ea typeface="標楷體" pitchFamily="65" charset="-120"/>
                        </a:rPr>
                        <a:t>(258,471)</a:t>
                      </a:r>
                      <a:endParaRPr lang="en-US" altLang="zh-TW" sz="1400" b="0" i="0" u="none" strike="noStrike" dirty="0">
                        <a:solidFill>
                          <a:srgbClr val="000000"/>
                        </a:solidFill>
                        <a:latin typeface="標楷體" pitchFamily="65" charset="-120"/>
                        <a:ea typeface="標楷體" pitchFamily="65" charset="-120"/>
                      </a:endParaRPr>
                    </a:p>
                  </a:txBody>
                  <a:tcPr marL="0" marR="0" marT="0" marB="0" anchor="ctr"/>
                </a:tc>
                <a:tc>
                  <a:txBody>
                    <a:bodyPr/>
                    <a:lstStyle/>
                    <a:p>
                      <a:pPr algn="r" fontAlgn="ctr"/>
                      <a:r>
                        <a:rPr lang="en-US" altLang="zh-TW" sz="1400" u="none" strike="noStrike" dirty="0">
                          <a:latin typeface="標楷體" pitchFamily="65" charset="-120"/>
                          <a:ea typeface="標楷體" pitchFamily="65" charset="-120"/>
                        </a:rPr>
                        <a:t>(771,830)</a:t>
                      </a:r>
                      <a:endParaRPr lang="en-US" altLang="zh-TW" sz="1400" b="0" i="0" u="none" strike="noStrike" dirty="0">
                        <a:solidFill>
                          <a:srgbClr val="000000"/>
                        </a:solidFill>
                        <a:latin typeface="標楷體" pitchFamily="65" charset="-120"/>
                        <a:ea typeface="標楷體" pitchFamily="65" charset="-120"/>
                      </a:endParaRPr>
                    </a:p>
                  </a:txBody>
                  <a:tcPr marL="0" marR="0" marT="0" marB="0" anchor="ctr">
                    <a:lnR w="12700" cap="flat" cmpd="sng" algn="ctr">
                      <a:solidFill>
                        <a:schemeClr val="tx1"/>
                      </a:solidFill>
                      <a:prstDash val="solid"/>
                      <a:round/>
                      <a:headEnd type="none" w="med" len="med"/>
                      <a:tailEnd type="none" w="med" len="med"/>
                    </a:lnR>
                  </a:tcPr>
                </a:tc>
              </a:tr>
              <a:tr h="520385">
                <a:tc>
                  <a:txBody>
                    <a:bodyPr/>
                    <a:lstStyle/>
                    <a:p>
                      <a:pPr marL="0" algn="l" defTabSz="914400" rtl="0" eaLnBrk="1" fontAlgn="ctr" latinLnBrk="0" hangingPunct="1"/>
                      <a:r>
                        <a:rPr lang="zh-TW" altLang="en-US" sz="1600" b="0" u="none" strike="noStrike" kern="1200" dirty="0">
                          <a:solidFill>
                            <a:schemeClr val="dk1"/>
                          </a:solidFill>
                          <a:latin typeface="標楷體" pitchFamily="65" charset="-120"/>
                          <a:ea typeface="標楷體" pitchFamily="65" charset="-120"/>
                          <a:cs typeface="+mn-cs"/>
                        </a:rPr>
                        <a:t>所得稅</a:t>
                      </a:r>
                      <a:r>
                        <a:rPr lang="en-US" altLang="zh-TW" sz="1600" b="0" u="none" strike="noStrike" kern="1200" dirty="0">
                          <a:solidFill>
                            <a:schemeClr val="dk1"/>
                          </a:solidFill>
                          <a:latin typeface="標楷體" pitchFamily="65" charset="-120"/>
                          <a:ea typeface="標楷體" pitchFamily="65" charset="-120"/>
                          <a:cs typeface="+mn-cs"/>
                        </a:rPr>
                        <a:t>(</a:t>
                      </a:r>
                      <a:r>
                        <a:rPr lang="zh-TW" altLang="en-US" sz="1600" b="0" u="none" strike="noStrike" kern="1200" dirty="0">
                          <a:solidFill>
                            <a:schemeClr val="dk1"/>
                          </a:solidFill>
                          <a:latin typeface="標楷體" pitchFamily="65" charset="-120"/>
                          <a:ea typeface="標楷體" pitchFamily="65" charset="-120"/>
                          <a:cs typeface="+mn-cs"/>
                        </a:rPr>
                        <a:t>費用</a:t>
                      </a:r>
                      <a:r>
                        <a:rPr lang="en-US" altLang="zh-TW" sz="1600" b="0" u="none" strike="noStrike" kern="1200" dirty="0">
                          <a:solidFill>
                            <a:schemeClr val="dk1"/>
                          </a:solidFill>
                          <a:latin typeface="標楷體" pitchFamily="65" charset="-120"/>
                          <a:ea typeface="標楷體" pitchFamily="65" charset="-120"/>
                          <a:cs typeface="+mn-cs"/>
                        </a:rPr>
                        <a:t>)</a:t>
                      </a:r>
                      <a:br>
                        <a:rPr lang="en-US" altLang="zh-TW" sz="1600" b="0" u="none" strike="noStrike" kern="1200" dirty="0">
                          <a:solidFill>
                            <a:schemeClr val="dk1"/>
                          </a:solidFill>
                          <a:latin typeface="標楷體" pitchFamily="65" charset="-120"/>
                          <a:ea typeface="標楷體" pitchFamily="65" charset="-120"/>
                          <a:cs typeface="+mn-cs"/>
                        </a:rPr>
                      </a:br>
                      <a:r>
                        <a:rPr lang="en-US" altLang="en-US" sz="1600" b="0" u="none" strike="noStrike" kern="1200" dirty="0">
                          <a:solidFill>
                            <a:schemeClr val="dk1"/>
                          </a:solidFill>
                          <a:latin typeface="標楷體" pitchFamily="65" charset="-120"/>
                          <a:ea typeface="標楷體" pitchFamily="65" charset="-120"/>
                          <a:cs typeface="+mn-cs"/>
                        </a:rPr>
                        <a:t>income tax</a:t>
                      </a:r>
                    </a:p>
                  </a:txBody>
                  <a:tcPr marL="0" marR="0" marT="0" marB="0" anchor="ctr">
                    <a:lnL w="12700" cap="flat" cmpd="sng" algn="ctr">
                      <a:solidFill>
                        <a:schemeClr val="tx1"/>
                      </a:solidFill>
                      <a:prstDash val="solid"/>
                      <a:round/>
                      <a:headEnd type="none" w="med" len="med"/>
                      <a:tailEnd type="none" w="med" len="med"/>
                    </a:lnL>
                  </a:tcPr>
                </a:tc>
                <a:tc>
                  <a:txBody>
                    <a:bodyPr/>
                    <a:lstStyle/>
                    <a:p>
                      <a:pPr algn="r" fontAlgn="ctr"/>
                      <a:r>
                        <a:rPr lang="en-US" altLang="zh-TW" sz="1400" u="none" strike="noStrike" dirty="0">
                          <a:latin typeface="標楷體" pitchFamily="65" charset="-120"/>
                          <a:ea typeface="標楷體" pitchFamily="65" charset="-120"/>
                        </a:rPr>
                        <a:t>7,435 </a:t>
                      </a:r>
                      <a:endParaRPr lang="en-US" altLang="zh-TW" sz="1400" b="0" i="0" u="none" strike="noStrike" dirty="0">
                        <a:solidFill>
                          <a:srgbClr val="000000"/>
                        </a:solidFill>
                        <a:latin typeface="標楷體" pitchFamily="65" charset="-120"/>
                        <a:ea typeface="標楷體" pitchFamily="65" charset="-120"/>
                      </a:endParaRPr>
                    </a:p>
                  </a:txBody>
                  <a:tcPr marL="0" marR="0" marT="0" marB="0" anchor="ctr"/>
                </a:tc>
                <a:tc>
                  <a:txBody>
                    <a:bodyPr/>
                    <a:lstStyle/>
                    <a:p>
                      <a:pPr algn="r" fontAlgn="ctr"/>
                      <a:r>
                        <a:rPr lang="en-US" altLang="zh-TW" sz="1400" u="none" strike="noStrike" dirty="0">
                          <a:latin typeface="標楷體" pitchFamily="65" charset="-120"/>
                          <a:ea typeface="標楷體" pitchFamily="65" charset="-120"/>
                        </a:rPr>
                        <a:t>(7,096)</a:t>
                      </a:r>
                      <a:endParaRPr lang="en-US" altLang="zh-TW" sz="1400" b="0" i="0" u="none" strike="noStrike" dirty="0">
                        <a:solidFill>
                          <a:srgbClr val="000000"/>
                        </a:solidFill>
                        <a:latin typeface="標楷體" pitchFamily="65" charset="-120"/>
                        <a:ea typeface="標楷體" pitchFamily="65" charset="-120"/>
                      </a:endParaRPr>
                    </a:p>
                  </a:txBody>
                  <a:tcPr marL="0" marR="0" marT="0" marB="0" anchor="ctr"/>
                </a:tc>
                <a:tc>
                  <a:txBody>
                    <a:bodyPr/>
                    <a:lstStyle/>
                    <a:p>
                      <a:pPr algn="r" fontAlgn="ctr"/>
                      <a:r>
                        <a:rPr lang="en-US" altLang="zh-TW" sz="1400" u="none" strike="noStrike" dirty="0">
                          <a:latin typeface="標楷體" pitchFamily="65" charset="-120"/>
                          <a:ea typeface="標楷體" pitchFamily="65" charset="-120"/>
                        </a:rPr>
                        <a:t>11,324 </a:t>
                      </a:r>
                      <a:endParaRPr lang="en-US" altLang="zh-TW" sz="1400" b="0" i="0" u="none" strike="noStrike" dirty="0">
                        <a:solidFill>
                          <a:srgbClr val="000000"/>
                        </a:solidFill>
                        <a:latin typeface="標楷體" pitchFamily="65" charset="-120"/>
                        <a:ea typeface="標楷體" pitchFamily="65" charset="-120"/>
                      </a:endParaRPr>
                    </a:p>
                  </a:txBody>
                  <a:tcPr marL="0" marR="0" marT="0" marB="0" anchor="ctr"/>
                </a:tc>
                <a:tc>
                  <a:txBody>
                    <a:bodyPr/>
                    <a:lstStyle/>
                    <a:p>
                      <a:pPr algn="r" fontAlgn="ctr"/>
                      <a:r>
                        <a:rPr lang="en-US" altLang="zh-TW" sz="1400" u="none" strike="noStrike" dirty="0">
                          <a:latin typeface="標楷體" pitchFamily="65" charset="-120"/>
                          <a:ea typeface="標楷體" pitchFamily="65" charset="-120"/>
                        </a:rPr>
                        <a:t>11,663 </a:t>
                      </a:r>
                      <a:endParaRPr lang="en-US" altLang="zh-TW" sz="1400" b="0" i="0" u="none" strike="noStrike" dirty="0">
                        <a:solidFill>
                          <a:srgbClr val="0000FF"/>
                        </a:solidFill>
                        <a:latin typeface="標楷體" pitchFamily="65" charset="-120"/>
                        <a:ea typeface="標楷體" pitchFamily="65" charset="-120"/>
                      </a:endParaRPr>
                    </a:p>
                  </a:txBody>
                  <a:tcPr marL="0" marR="0" marT="0" marB="0" anchor="ctr"/>
                </a:tc>
                <a:tc>
                  <a:txBody>
                    <a:bodyPr/>
                    <a:lstStyle/>
                    <a:p>
                      <a:pPr algn="r" fontAlgn="ctr"/>
                      <a:r>
                        <a:rPr lang="en-US" altLang="zh-TW" sz="1400" u="none" strike="noStrike" dirty="0">
                          <a:latin typeface="標楷體" pitchFamily="65" charset="-120"/>
                          <a:ea typeface="標楷體" pitchFamily="65" charset="-120"/>
                        </a:rPr>
                        <a:t>(25,598)</a:t>
                      </a:r>
                      <a:endParaRPr lang="en-US" altLang="zh-TW" sz="1400" b="0" i="0" u="none" strike="noStrike" dirty="0">
                        <a:solidFill>
                          <a:srgbClr val="000000"/>
                        </a:solidFill>
                        <a:latin typeface="標楷體" pitchFamily="65" charset="-120"/>
                        <a:ea typeface="標楷體" pitchFamily="65" charset="-120"/>
                      </a:endParaRPr>
                    </a:p>
                  </a:txBody>
                  <a:tcPr marL="0" marR="0" marT="0" marB="0" anchor="ctr"/>
                </a:tc>
                <a:tc>
                  <a:txBody>
                    <a:bodyPr/>
                    <a:lstStyle/>
                    <a:p>
                      <a:pPr algn="r" fontAlgn="ctr"/>
                      <a:r>
                        <a:rPr lang="en-US" altLang="zh-TW" sz="1400" u="none" strike="noStrike" dirty="0">
                          <a:latin typeface="標楷體" pitchFamily="65" charset="-120"/>
                          <a:ea typeface="標楷體" pitchFamily="65" charset="-120"/>
                        </a:rPr>
                        <a:t>37,261 </a:t>
                      </a:r>
                      <a:endParaRPr lang="en-US" altLang="zh-TW" sz="1400" b="0" i="0" u="none" strike="noStrike" dirty="0">
                        <a:solidFill>
                          <a:srgbClr val="000000"/>
                        </a:solidFill>
                        <a:latin typeface="標楷體" pitchFamily="65" charset="-120"/>
                        <a:ea typeface="標楷體" pitchFamily="65" charset="-120"/>
                      </a:endParaRPr>
                    </a:p>
                  </a:txBody>
                  <a:tcPr marL="0" marR="0" marT="0" marB="0" anchor="ctr">
                    <a:lnR w="12700" cap="flat" cmpd="sng" algn="ctr">
                      <a:solidFill>
                        <a:schemeClr val="tx1"/>
                      </a:solidFill>
                      <a:prstDash val="solid"/>
                      <a:round/>
                      <a:headEnd type="none" w="med" len="med"/>
                      <a:tailEnd type="none" w="med" len="med"/>
                    </a:lnR>
                  </a:tcPr>
                </a:tc>
              </a:tr>
              <a:tr h="592739">
                <a:tc>
                  <a:txBody>
                    <a:bodyPr/>
                    <a:lstStyle/>
                    <a:p>
                      <a:pPr marL="0" algn="l" defTabSz="914400" rtl="0" eaLnBrk="1" fontAlgn="ctr" latinLnBrk="0" hangingPunct="1"/>
                      <a:r>
                        <a:rPr lang="zh-TW" altLang="en-US" sz="1600" b="0" u="none" strike="noStrike" kern="1200" dirty="0">
                          <a:solidFill>
                            <a:schemeClr val="dk1"/>
                          </a:solidFill>
                          <a:latin typeface="標楷體" pitchFamily="65" charset="-120"/>
                          <a:ea typeface="標楷體" pitchFamily="65" charset="-120"/>
                          <a:cs typeface="+mn-cs"/>
                        </a:rPr>
                        <a:t>本期稅後</a:t>
                      </a:r>
                      <a:r>
                        <a:rPr lang="en-US" altLang="zh-TW" sz="1600" b="0" u="none" strike="noStrike" kern="1200" dirty="0">
                          <a:solidFill>
                            <a:schemeClr val="dk1"/>
                          </a:solidFill>
                          <a:latin typeface="標楷體" pitchFamily="65" charset="-120"/>
                          <a:ea typeface="標楷體" pitchFamily="65" charset="-120"/>
                          <a:cs typeface="+mn-cs"/>
                        </a:rPr>
                        <a:t>(</a:t>
                      </a:r>
                      <a:r>
                        <a:rPr lang="zh-TW" altLang="en-US" sz="1600" b="0" u="none" strike="noStrike" kern="1200" dirty="0">
                          <a:solidFill>
                            <a:schemeClr val="dk1"/>
                          </a:solidFill>
                          <a:latin typeface="標楷體" pitchFamily="65" charset="-120"/>
                          <a:ea typeface="標楷體" pitchFamily="65" charset="-120"/>
                          <a:cs typeface="+mn-cs"/>
                        </a:rPr>
                        <a:t>損</a:t>
                      </a:r>
                      <a:r>
                        <a:rPr lang="en-US" altLang="zh-TW" sz="1600" b="0" u="none" strike="noStrike" kern="1200" dirty="0">
                          <a:solidFill>
                            <a:schemeClr val="dk1"/>
                          </a:solidFill>
                          <a:latin typeface="標楷體" pitchFamily="65" charset="-120"/>
                          <a:ea typeface="標楷體" pitchFamily="65" charset="-120"/>
                          <a:cs typeface="+mn-cs"/>
                        </a:rPr>
                        <a:t>)</a:t>
                      </a:r>
                      <a:r>
                        <a:rPr lang="zh-TW" altLang="en-US" sz="1600" b="0" u="none" strike="noStrike" kern="1200" dirty="0">
                          <a:solidFill>
                            <a:schemeClr val="dk1"/>
                          </a:solidFill>
                          <a:latin typeface="標楷體" pitchFamily="65" charset="-120"/>
                          <a:ea typeface="標楷體" pitchFamily="65" charset="-120"/>
                          <a:cs typeface="+mn-cs"/>
                        </a:rPr>
                        <a:t>益</a:t>
                      </a:r>
                      <a:br>
                        <a:rPr lang="zh-TW" altLang="en-US" sz="1600" b="0" u="none" strike="noStrike" kern="1200" dirty="0">
                          <a:solidFill>
                            <a:schemeClr val="dk1"/>
                          </a:solidFill>
                          <a:latin typeface="標楷體" pitchFamily="65" charset="-120"/>
                          <a:ea typeface="標楷體" pitchFamily="65" charset="-120"/>
                          <a:cs typeface="+mn-cs"/>
                        </a:rPr>
                      </a:br>
                      <a:r>
                        <a:rPr lang="en-US" altLang="en-US" sz="1600" b="0" u="none" strike="noStrike" kern="1200" dirty="0">
                          <a:solidFill>
                            <a:schemeClr val="dk1"/>
                          </a:solidFill>
                          <a:latin typeface="標楷體" pitchFamily="65" charset="-120"/>
                          <a:ea typeface="標楷體" pitchFamily="65" charset="-120"/>
                          <a:cs typeface="+mn-cs"/>
                        </a:rPr>
                        <a:t>net income after tax</a:t>
                      </a:r>
                    </a:p>
                  </a:txBody>
                  <a:tcPr marL="0" marR="0" marT="0" marB="0" anchor="ctr">
                    <a:lnL w="12700" cap="flat" cmpd="sng" algn="ctr">
                      <a:solidFill>
                        <a:schemeClr val="tx1"/>
                      </a:solidFill>
                      <a:prstDash val="solid"/>
                      <a:round/>
                      <a:headEnd type="none" w="med" len="med"/>
                      <a:tailEnd type="none" w="med" len="med"/>
                    </a:lnL>
                  </a:tcPr>
                </a:tc>
                <a:tc>
                  <a:txBody>
                    <a:bodyPr/>
                    <a:lstStyle/>
                    <a:p>
                      <a:pPr algn="r" fontAlgn="ctr"/>
                      <a:r>
                        <a:rPr lang="en-US" altLang="zh-TW" sz="1400" u="none" strike="noStrike" dirty="0">
                          <a:latin typeface="標楷體" pitchFamily="65" charset="-120"/>
                          <a:ea typeface="標楷體" pitchFamily="65" charset="-120"/>
                        </a:rPr>
                        <a:t>(83,987)</a:t>
                      </a:r>
                      <a:endParaRPr lang="en-US" altLang="zh-TW" sz="1400" b="0" i="0" u="none" strike="noStrike" dirty="0">
                        <a:solidFill>
                          <a:srgbClr val="000000"/>
                        </a:solidFill>
                        <a:latin typeface="標楷體" pitchFamily="65" charset="-120"/>
                        <a:ea typeface="標楷體" pitchFamily="65" charset="-120"/>
                      </a:endParaRPr>
                    </a:p>
                  </a:txBody>
                  <a:tcPr marL="0" marR="0" marT="0" marB="0" anchor="ctr"/>
                </a:tc>
                <a:tc>
                  <a:txBody>
                    <a:bodyPr/>
                    <a:lstStyle/>
                    <a:p>
                      <a:pPr algn="r" fontAlgn="ctr"/>
                      <a:r>
                        <a:rPr lang="en-US" altLang="zh-TW" sz="1400" u="none" strike="noStrike" dirty="0">
                          <a:latin typeface="標楷體" pitchFamily="65" charset="-120"/>
                          <a:ea typeface="標楷體" pitchFamily="65" charset="-120"/>
                        </a:rPr>
                        <a:t>(1,006,151)</a:t>
                      </a:r>
                      <a:endParaRPr lang="en-US" altLang="zh-TW" sz="1400" b="0" i="0" u="none" strike="noStrike" dirty="0">
                        <a:solidFill>
                          <a:srgbClr val="000000"/>
                        </a:solidFill>
                        <a:latin typeface="標楷體" pitchFamily="65" charset="-120"/>
                        <a:ea typeface="標楷體" pitchFamily="65" charset="-120"/>
                      </a:endParaRPr>
                    </a:p>
                  </a:txBody>
                  <a:tcPr marL="0" marR="0" marT="0" marB="0" anchor="ctr"/>
                </a:tc>
                <a:tc>
                  <a:txBody>
                    <a:bodyPr/>
                    <a:lstStyle/>
                    <a:p>
                      <a:pPr algn="r" fontAlgn="ctr"/>
                      <a:r>
                        <a:rPr lang="en-US" altLang="zh-TW" sz="1400" u="none" strike="noStrike" dirty="0">
                          <a:latin typeface="標楷體" pitchFamily="65" charset="-120"/>
                          <a:ea typeface="標楷體" pitchFamily="65" charset="-120"/>
                        </a:rPr>
                        <a:t>71,500 </a:t>
                      </a:r>
                      <a:endParaRPr lang="en-US" altLang="zh-TW" sz="1400" b="0" i="0" u="none" strike="noStrike" dirty="0">
                        <a:solidFill>
                          <a:srgbClr val="000000"/>
                        </a:solidFill>
                        <a:latin typeface="標楷體" pitchFamily="65" charset="-120"/>
                        <a:ea typeface="標楷體" pitchFamily="65" charset="-120"/>
                      </a:endParaRPr>
                    </a:p>
                  </a:txBody>
                  <a:tcPr marL="0" marR="0" marT="0" marB="0" anchor="ctr"/>
                </a:tc>
                <a:tc>
                  <a:txBody>
                    <a:bodyPr/>
                    <a:lstStyle/>
                    <a:p>
                      <a:pPr algn="r" fontAlgn="ctr"/>
                      <a:r>
                        <a:rPr lang="en-US" altLang="zh-TW" sz="1400" u="none" strike="noStrike" dirty="0">
                          <a:latin typeface="標楷體" pitchFamily="65" charset="-120"/>
                          <a:ea typeface="標楷體" pitchFamily="65" charset="-120"/>
                        </a:rPr>
                        <a:t>(1,018,638)</a:t>
                      </a:r>
                      <a:endParaRPr lang="en-US" altLang="zh-TW" sz="1400" b="0" i="0" u="none" strike="noStrike" dirty="0">
                        <a:solidFill>
                          <a:srgbClr val="0000FF"/>
                        </a:solidFill>
                        <a:latin typeface="標楷體" pitchFamily="65" charset="-120"/>
                        <a:ea typeface="標楷體" pitchFamily="65" charset="-120"/>
                      </a:endParaRPr>
                    </a:p>
                  </a:txBody>
                  <a:tcPr marL="0" marR="0" marT="0" marB="0" anchor="ctr"/>
                </a:tc>
                <a:tc>
                  <a:txBody>
                    <a:bodyPr/>
                    <a:lstStyle/>
                    <a:p>
                      <a:pPr algn="r" fontAlgn="ctr"/>
                      <a:r>
                        <a:rPr lang="en-US" altLang="zh-TW" sz="1400" u="none" strike="noStrike" dirty="0">
                          <a:latin typeface="標楷體" pitchFamily="65" charset="-120"/>
                          <a:ea typeface="標楷體" pitchFamily="65" charset="-120"/>
                        </a:rPr>
                        <a:t>(284,069)</a:t>
                      </a:r>
                      <a:endParaRPr lang="en-US" altLang="zh-TW" sz="1400" b="0" i="0" u="none" strike="noStrike" dirty="0">
                        <a:solidFill>
                          <a:srgbClr val="000000"/>
                        </a:solidFill>
                        <a:latin typeface="標楷體" pitchFamily="65" charset="-120"/>
                        <a:ea typeface="標楷體" pitchFamily="65" charset="-120"/>
                      </a:endParaRPr>
                    </a:p>
                  </a:txBody>
                  <a:tcPr marL="0" marR="0" marT="0" marB="0" anchor="ctr"/>
                </a:tc>
                <a:tc>
                  <a:txBody>
                    <a:bodyPr/>
                    <a:lstStyle/>
                    <a:p>
                      <a:pPr algn="r" fontAlgn="ctr"/>
                      <a:r>
                        <a:rPr lang="en-US" altLang="zh-TW" sz="1400" u="none" strike="noStrike" dirty="0">
                          <a:latin typeface="標楷體" pitchFamily="65" charset="-120"/>
                          <a:ea typeface="標楷體" pitchFamily="65" charset="-120"/>
                        </a:rPr>
                        <a:t>(734,569)</a:t>
                      </a:r>
                      <a:endParaRPr lang="en-US" altLang="zh-TW" sz="1400" b="0" i="0" u="none" strike="noStrike" dirty="0">
                        <a:solidFill>
                          <a:srgbClr val="000000"/>
                        </a:solidFill>
                        <a:latin typeface="標楷體" pitchFamily="65" charset="-120"/>
                        <a:ea typeface="標楷體" pitchFamily="65" charset="-120"/>
                      </a:endParaRPr>
                    </a:p>
                  </a:txBody>
                  <a:tcPr marL="0" marR="0" marT="0" marB="0" anchor="ctr">
                    <a:lnR w="12700" cap="flat" cmpd="sng" algn="ctr">
                      <a:solidFill>
                        <a:schemeClr val="tx1"/>
                      </a:solidFill>
                      <a:prstDash val="solid"/>
                      <a:round/>
                      <a:headEnd type="none" w="med" len="med"/>
                      <a:tailEnd type="none" w="med" len="med"/>
                    </a:lnR>
                  </a:tcPr>
                </a:tc>
              </a:tr>
              <a:tr h="344781">
                <a:tc>
                  <a:txBody>
                    <a:bodyPr/>
                    <a:lstStyle/>
                    <a:p>
                      <a:pPr algn="l" fontAlgn="ctr"/>
                      <a:endParaRPr lang="en-US" sz="1400" b="0" u="none" strike="noStrike" dirty="0" smtClean="0">
                        <a:latin typeface="標楷體" pitchFamily="65" charset="-120"/>
                        <a:ea typeface="標楷體" pitchFamily="65" charset="-120"/>
                      </a:endParaRPr>
                    </a:p>
                    <a:p>
                      <a:pPr algn="l" fontAlgn="ctr"/>
                      <a:r>
                        <a:rPr lang="en-US" sz="1400" b="0" u="none" strike="noStrike" dirty="0" smtClean="0">
                          <a:latin typeface="標楷體" pitchFamily="65" charset="-120"/>
                          <a:ea typeface="標楷體" pitchFamily="65" charset="-120"/>
                        </a:rPr>
                        <a:t>E</a:t>
                      </a:r>
                      <a:r>
                        <a:rPr lang="en-US" altLang="en-US" sz="1400" b="0" u="none" strike="noStrike" kern="1200" dirty="0" smtClean="0">
                          <a:solidFill>
                            <a:schemeClr val="dk1"/>
                          </a:solidFill>
                          <a:latin typeface="標楷體" pitchFamily="65" charset="-120"/>
                          <a:ea typeface="標楷體" pitchFamily="65" charset="-120"/>
                          <a:cs typeface="+mn-cs"/>
                        </a:rPr>
                        <a:t>PS</a:t>
                      </a:r>
                    </a:p>
                  </a:txBody>
                  <a:tcPr marL="0" marR="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latin typeface="標楷體" pitchFamily="65" charset="-120"/>
                          <a:ea typeface="標楷體" pitchFamily="65" charset="-120"/>
                        </a:rPr>
                        <a:t>(0.18)</a:t>
                      </a:r>
                      <a:endParaRPr lang="en-US" altLang="zh-TW" sz="1400" b="0" i="0" u="none" strike="noStrike" dirty="0">
                        <a:solidFill>
                          <a:srgbClr val="000000"/>
                        </a:solidFill>
                        <a:latin typeface="標楷體" pitchFamily="65" charset="-120"/>
                        <a:ea typeface="標楷體" pitchFamily="65" charset="-12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latin typeface="標楷體" pitchFamily="65" charset="-120"/>
                          <a:ea typeface="標楷體" pitchFamily="65" charset="-120"/>
                        </a:rPr>
                        <a:t>(2.19)</a:t>
                      </a:r>
                      <a:endParaRPr lang="en-US" altLang="zh-TW" sz="1400" b="0" i="0" u="none" strike="noStrike" dirty="0">
                        <a:solidFill>
                          <a:srgbClr val="000000"/>
                        </a:solidFill>
                        <a:latin typeface="標楷體" pitchFamily="65" charset="-120"/>
                        <a:ea typeface="標楷體" pitchFamily="65" charset="-12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latin typeface="標楷體" pitchFamily="65" charset="-120"/>
                          <a:ea typeface="標楷體" pitchFamily="65" charset="-120"/>
                        </a:rPr>
                        <a:t>0.16 </a:t>
                      </a:r>
                      <a:endParaRPr lang="en-US" altLang="zh-TW" sz="1400" b="0" i="0" u="none" strike="noStrike" dirty="0">
                        <a:solidFill>
                          <a:srgbClr val="000000"/>
                        </a:solidFill>
                        <a:latin typeface="標楷體" pitchFamily="65" charset="-120"/>
                        <a:ea typeface="標楷體" pitchFamily="65" charset="-12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latin typeface="標楷體" pitchFamily="65" charset="-120"/>
                          <a:ea typeface="標楷體" pitchFamily="65" charset="-120"/>
                        </a:rPr>
                        <a:t>(2.22)</a:t>
                      </a:r>
                      <a:endParaRPr lang="en-US" altLang="zh-TW" sz="1400" b="0" i="0" u="none" strike="noStrike" dirty="0">
                        <a:solidFill>
                          <a:srgbClr val="0000FF"/>
                        </a:solidFill>
                        <a:latin typeface="標楷體" pitchFamily="65" charset="-120"/>
                        <a:ea typeface="標楷體" pitchFamily="65" charset="-12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latin typeface="標楷體" pitchFamily="65" charset="-120"/>
                          <a:ea typeface="標楷體" pitchFamily="65" charset="-120"/>
                        </a:rPr>
                        <a:t>(0.62)</a:t>
                      </a:r>
                      <a:endParaRPr lang="en-US" altLang="zh-TW" sz="1400" b="0" i="0" u="none" strike="noStrike" dirty="0">
                        <a:solidFill>
                          <a:srgbClr val="000000"/>
                        </a:solidFill>
                        <a:latin typeface="標楷體" pitchFamily="65" charset="-120"/>
                        <a:ea typeface="標楷體" pitchFamily="65" charset="-12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latin typeface="標楷體" pitchFamily="65" charset="-120"/>
                          <a:ea typeface="標楷體" pitchFamily="65" charset="-120"/>
                        </a:rPr>
                        <a:t>(1.60)</a:t>
                      </a:r>
                      <a:endParaRPr lang="en-US" altLang="zh-TW" sz="1400" b="0" i="0" u="none" strike="noStrike" dirty="0">
                        <a:solidFill>
                          <a:srgbClr val="000000"/>
                        </a:solidFill>
                        <a:latin typeface="標楷體" pitchFamily="65" charset="-120"/>
                        <a:ea typeface="標楷體" pitchFamily="65" charset="-120"/>
                      </a:endParaRPr>
                    </a:p>
                  </a:txBody>
                  <a:tcPr marL="0" marR="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1048615" name="Rectangle 18"/>
          <p:cNvSpPr>
            <a:spLocks noChangeArrowheads="1"/>
          </p:cNvSpPr>
          <p:nvPr/>
        </p:nvSpPr>
        <p:spPr bwMode="auto">
          <a:xfrm>
            <a:off x="0" y="0"/>
            <a:ext cx="9144000" cy="576064"/>
          </a:xfrm>
          <a:prstGeom prst="rect">
            <a:avLst/>
          </a:prstGeom>
          <a:noFill/>
          <a:ln w="9525">
            <a:noFill/>
            <a:miter lim="800000"/>
            <a:headEnd/>
            <a:tailEnd/>
          </a:ln>
        </p:spPr>
        <p:txBody>
          <a:bodyPr/>
          <a:lstStyle/>
          <a:p>
            <a:r>
              <a:rPr lang="zh-TW" altLang="en-US" sz="2400" b="1" dirty="0" smtClean="0">
                <a:solidFill>
                  <a:schemeClr val="bg1"/>
                </a:solidFill>
                <a:latin typeface="標楷體" panose="03000509000000000000" pitchFamily="65" charset="-120"/>
                <a:ea typeface="標楷體" panose="03000509000000000000" pitchFamily="65" charset="-120"/>
                <a:cs typeface="Arial" panose="020B0604020202020204" pitchFamily="34" charset="0"/>
              </a:rPr>
              <a:t>合併綜合損益表</a:t>
            </a:r>
            <a:r>
              <a:rPr lang="en-US" altLang="zh-TW" sz="2400" b="1" dirty="0" smtClean="0">
                <a:solidFill>
                  <a:schemeClr val="bg1"/>
                </a:solidFill>
                <a:ea typeface="標楷體" pitchFamily="65" charset="-120"/>
                <a:cs typeface="Times New Roman" panose="02020603050405020304" pitchFamily="18" charset="0"/>
              </a:rPr>
              <a:t>Consolidated Statements of Comprehensive Income</a:t>
            </a:r>
            <a:endParaRPr lang="en-US" altLang="zh-TW" sz="2400" b="1" dirty="0">
              <a:solidFill>
                <a:schemeClr val="bg1"/>
              </a:solidFill>
              <a:ea typeface="標楷體" pitchFamily="65" charset="-120"/>
              <a:cs typeface="Times New Roman" panose="02020603050405020304" pitchFamily="18" charset="0"/>
            </a:endParaRPr>
          </a:p>
        </p:txBody>
      </p:sp>
      <p:sp>
        <p:nvSpPr>
          <p:cNvPr id="1048616" name="文字方塊 5"/>
          <p:cNvSpPr txBox="1"/>
          <p:nvPr/>
        </p:nvSpPr>
        <p:spPr>
          <a:xfrm>
            <a:off x="7020272" y="404664"/>
            <a:ext cx="2021155" cy="358140"/>
          </a:xfrm>
          <a:prstGeom prst="rect">
            <a:avLst/>
          </a:prstGeom>
          <a:noFill/>
        </p:spPr>
        <p:txBody>
          <a:bodyPr wrap="none" rtlCol="0">
            <a:spAutoFit/>
          </a:bodyPr>
          <a:lstStyle/>
          <a:p>
            <a:r>
              <a:rPr lang="en-US" altLang="zh-TW" dirty="0" err="1" smtClean="0"/>
              <a:t>Unit:NT$thousand</a:t>
            </a:r>
            <a:endParaRPr lang="zh-TW" altLang="en-US" dirty="0">
              <a:latin typeface="標楷體" pitchFamily="65" charset="-120"/>
              <a:ea typeface="標楷體" pitchFamily="65" charset="-120"/>
            </a:endParaRPr>
          </a:p>
        </p:txBody>
      </p:sp>
      <p:sp>
        <p:nvSpPr>
          <p:cNvPr id="1048617" name="矩形 6"/>
          <p:cNvSpPr/>
          <p:nvPr/>
        </p:nvSpPr>
        <p:spPr>
          <a:xfrm>
            <a:off x="4644008" y="692696"/>
            <a:ext cx="2152650" cy="591223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投影片編號版面配置區 3"/>
          <p:cNvSpPr txBox="1"/>
          <p:nvPr/>
        </p:nvSpPr>
        <p:spPr>
          <a:xfrm>
            <a:off x="8711952" y="6525344"/>
            <a:ext cx="432048" cy="260648"/>
          </a:xfrm>
          <a:prstGeom prst="ellipse">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pPr>
            <a:fld id="{E0F57FC0-FB17-4F21-A88B-31C004544A48}" type="slidenum">
              <a:rPr kumimoji="0" lang="zh-TW" altLang="en-US" sz="1800" b="1" i="0" u="none" strike="noStrike" kern="1200" cap="none" spc="0" normalizeH="0" baseline="0" noProof="0" smtClean="0">
                <a:ln>
                  <a:noFill/>
                </a:ln>
                <a:solidFill>
                  <a:srgbClr val="FF0000"/>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pPr>
              <a:t>6</a:t>
            </a:fld>
            <a:endParaRPr kumimoji="0" lang="zh-TW" altLang="en-US" sz="1800" b="1"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4305" name="內容版面配置區 2"/>
          <p:cNvGraphicFramePr>
            <a:graphicFrameLocks noGrp="1"/>
          </p:cNvGraphicFramePr>
          <p:nvPr>
            <p:ph/>
            <p:extLst>
              <p:ext uri="{D42A27DB-BD31-4B8C-83A1-F6EECF244321}">
                <p14:modId xmlns:p14="http://schemas.microsoft.com/office/powerpoint/2010/main" xmlns="" val="2272964208"/>
              </p:ext>
            </p:extLst>
          </p:nvPr>
        </p:nvGraphicFramePr>
        <p:xfrm>
          <a:off x="179512" y="836712"/>
          <a:ext cx="8784976" cy="5400594"/>
        </p:xfrm>
        <a:graphic>
          <a:graphicData uri="http://schemas.openxmlformats.org/drawingml/2006/table">
            <a:tbl>
              <a:tblPr firstRow="1" bandRow="1">
                <a:tableStyleId>{5C22544A-7EE6-4342-B048-85BDC9FD1C3A}</a:tableStyleId>
              </a:tblPr>
              <a:tblGrid>
                <a:gridCol w="2376264"/>
                <a:gridCol w="1296144"/>
                <a:gridCol w="1296144"/>
                <a:gridCol w="1368152"/>
                <a:gridCol w="1156671"/>
                <a:gridCol w="1291601"/>
              </a:tblGrid>
              <a:tr h="600066">
                <a:tc>
                  <a:txBody>
                    <a:bodyPr/>
                    <a:lstStyle/>
                    <a:p>
                      <a:r>
                        <a:rPr lang="zh-TW" altLang="en-US" dirty="0" smtClean="0"/>
                        <a:t>項目</a:t>
                      </a:r>
                      <a:endParaRPr lang="zh-TW" alt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altLang="zh-TW" dirty="0" smtClean="0"/>
                        <a:t>2025Q1</a:t>
                      </a:r>
                      <a:endParaRPr lang="zh-TW" altLang="en-US" dirty="0"/>
                    </a:p>
                  </a:txBody>
                  <a:tcPr>
                    <a:lnT w="12700" cap="flat" cmpd="sng" algn="ctr">
                      <a:solidFill>
                        <a:schemeClr val="tx1"/>
                      </a:solidFill>
                      <a:prstDash val="solid"/>
                      <a:round/>
                      <a:headEnd type="none" w="med" len="med"/>
                      <a:tailEnd type="none" w="med" len="med"/>
                    </a:lnT>
                  </a:tcPr>
                </a:tc>
                <a:tc>
                  <a:txBody>
                    <a:bodyPr/>
                    <a:lstStyle/>
                    <a:p>
                      <a:pPr algn="ctr"/>
                      <a:r>
                        <a:rPr lang="en-US" altLang="zh-TW" dirty="0" smtClean="0"/>
                        <a:t>2025Q2</a:t>
                      </a:r>
                      <a:endParaRPr lang="zh-TW" altLang="en-US" dirty="0"/>
                    </a:p>
                  </a:txBody>
                  <a:tcPr>
                    <a:lnT w="12700" cap="flat" cmpd="sng" algn="ctr">
                      <a:solidFill>
                        <a:schemeClr val="tx1"/>
                      </a:solidFill>
                      <a:prstDash val="solid"/>
                      <a:round/>
                      <a:headEnd type="none" w="med" len="med"/>
                      <a:tailEnd type="none" w="med" len="med"/>
                    </a:lnT>
                  </a:tcPr>
                </a:tc>
                <a:tc>
                  <a:txBody>
                    <a:bodyPr/>
                    <a:lstStyle/>
                    <a:p>
                      <a:pPr algn="ctr"/>
                      <a:r>
                        <a:rPr lang="en-US" altLang="zh-TW" dirty="0" smtClean="0"/>
                        <a:t>2025Q3</a:t>
                      </a:r>
                      <a:endParaRPr lang="zh-TW" altLang="en-US" dirty="0">
                        <a:solidFill>
                          <a:srgbClr val="0000FF"/>
                        </a:solidFill>
                      </a:endParaRPr>
                    </a:p>
                  </a:txBody>
                  <a:tcPr>
                    <a:lnT w="12700" cap="flat" cmpd="sng" algn="ctr">
                      <a:solidFill>
                        <a:schemeClr val="tx1"/>
                      </a:solidFill>
                      <a:prstDash val="solid"/>
                      <a:round/>
                      <a:headEnd type="none" w="med" len="med"/>
                      <a:tailEnd type="none" w="med" len="med"/>
                    </a:lnT>
                  </a:tcPr>
                </a:tc>
                <a:tc>
                  <a:txBody>
                    <a:bodyPr/>
                    <a:lstStyle/>
                    <a:p>
                      <a:pPr algn="ctr"/>
                      <a:r>
                        <a:rPr lang="en-US" altLang="zh-TW" dirty="0" smtClean="0"/>
                        <a:t>2024Q3</a:t>
                      </a:r>
                      <a:endParaRPr lang="zh-TW" altLang="en-US" dirty="0">
                        <a:solidFill>
                          <a:srgbClr val="0000FF"/>
                        </a:solidFill>
                      </a:endParaRPr>
                    </a:p>
                  </a:txBody>
                  <a:tcPr>
                    <a:lnT w="12700" cap="flat" cmpd="sng" algn="ctr">
                      <a:solidFill>
                        <a:schemeClr val="tx1"/>
                      </a:solidFill>
                      <a:prstDash val="solid"/>
                      <a:round/>
                      <a:headEnd type="none" w="med" len="med"/>
                      <a:tailEnd type="none" w="med" len="med"/>
                    </a:lnT>
                  </a:tcPr>
                </a:tc>
                <a:tc>
                  <a:txBody>
                    <a:bodyPr/>
                    <a:lstStyle/>
                    <a:p>
                      <a:pPr algn="ctr"/>
                      <a:r>
                        <a:rPr lang="en-US" altLang="zh-TW" dirty="0" err="1" smtClean="0"/>
                        <a:t>YoY</a:t>
                      </a:r>
                      <a:endParaRPr lang="zh-TW" altLang="en-US" dirty="0">
                        <a:solidFill>
                          <a:srgbClr val="0000FF"/>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600066">
                <a:tc>
                  <a:txBody>
                    <a:bodyPr/>
                    <a:lstStyle/>
                    <a:p>
                      <a:r>
                        <a:rPr lang="zh-TW" altLang="en-US" sz="1400" dirty="0" smtClean="0"/>
                        <a:t>流動資產</a:t>
                      </a:r>
                      <a:r>
                        <a:rPr lang="en-US" altLang="zh-TW" sz="1400" dirty="0" smtClean="0"/>
                        <a:t/>
                      </a:r>
                      <a:br>
                        <a:rPr lang="en-US" altLang="zh-TW" sz="1400" dirty="0" smtClean="0"/>
                      </a:br>
                      <a:r>
                        <a:rPr lang="en-US" altLang="zh-TW" sz="1400" u="none" strike="noStrike" dirty="0" smtClean="0"/>
                        <a:t>Current Asset</a:t>
                      </a:r>
                      <a:endParaRPr lang="zh-TW" altLang="en-US" sz="1400" dirty="0"/>
                    </a:p>
                  </a:txBody>
                  <a:tcPr>
                    <a:lnL w="12700" cap="flat" cmpd="sng" algn="ctr">
                      <a:solidFill>
                        <a:schemeClr val="tx1"/>
                      </a:solidFill>
                      <a:prstDash val="solid"/>
                      <a:round/>
                      <a:headEnd type="none" w="med" len="med"/>
                      <a:tailEnd type="none" w="med" len="med"/>
                    </a:lnL>
                  </a:tcPr>
                </a:tc>
                <a:tc>
                  <a:txBody>
                    <a:bodyPr/>
                    <a:lstStyle/>
                    <a:p>
                      <a:pPr algn="r"/>
                      <a:r>
                        <a:rPr lang="en-US" altLang="zh-TW" sz="1400" dirty="0" smtClean="0"/>
                        <a:t>972,927</a:t>
                      </a:r>
                      <a:endParaRPr lang="zh-TW" altLang="en-US" sz="1400" dirty="0"/>
                    </a:p>
                  </a:txBody>
                  <a:tcPr/>
                </a:tc>
                <a:tc>
                  <a:txBody>
                    <a:bodyPr/>
                    <a:lstStyle/>
                    <a:p>
                      <a:pPr algn="r"/>
                      <a:r>
                        <a:rPr lang="en-US" altLang="zh-TW" sz="1400" dirty="0" smtClean="0"/>
                        <a:t>1,040,818</a:t>
                      </a:r>
                      <a:endParaRPr lang="zh-TW" altLang="en-US" sz="1400" dirty="0"/>
                    </a:p>
                  </a:txBody>
                  <a:tcPr/>
                </a:tc>
                <a:tc>
                  <a:txBody>
                    <a:bodyPr/>
                    <a:lstStyle/>
                    <a:p>
                      <a:pPr algn="r"/>
                      <a:r>
                        <a:rPr lang="en-US" altLang="zh-TW" sz="1400" dirty="0" smtClean="0"/>
                        <a:t>3,805,444</a:t>
                      </a:r>
                      <a:endParaRPr lang="zh-TW" altLang="en-US" sz="1400" dirty="0"/>
                    </a:p>
                  </a:txBody>
                  <a:tcPr/>
                </a:tc>
                <a:tc>
                  <a:txBody>
                    <a:bodyPr/>
                    <a:lstStyle/>
                    <a:p>
                      <a:pPr algn="r"/>
                      <a:r>
                        <a:rPr lang="en-US" altLang="zh-TW" sz="1400" dirty="0" smtClean="0"/>
                        <a:t>1,145,563</a:t>
                      </a:r>
                      <a:endParaRPr lang="zh-TW" altLang="en-US" sz="1400" dirty="0"/>
                    </a:p>
                  </a:txBody>
                  <a:tcPr/>
                </a:tc>
                <a:tc>
                  <a:txBody>
                    <a:bodyPr/>
                    <a:lstStyle/>
                    <a:p>
                      <a:pPr algn="r"/>
                      <a:r>
                        <a:rPr lang="en-US" altLang="zh-TW" sz="1400" dirty="0" smtClean="0"/>
                        <a:t>2,659,881</a:t>
                      </a:r>
                      <a:endParaRPr lang="zh-TW" altLang="en-US" sz="1400" dirty="0"/>
                    </a:p>
                  </a:txBody>
                  <a:tcPr>
                    <a:lnR w="12700" cap="flat" cmpd="sng" algn="ctr">
                      <a:solidFill>
                        <a:schemeClr val="tx1"/>
                      </a:solidFill>
                      <a:prstDash val="solid"/>
                      <a:round/>
                      <a:headEnd type="none" w="med" len="med"/>
                      <a:tailEnd type="none" w="med" len="med"/>
                    </a:lnR>
                  </a:tcPr>
                </a:tc>
              </a:tr>
              <a:tr h="600066">
                <a:tc>
                  <a:txBody>
                    <a:bodyPr/>
                    <a:lstStyle/>
                    <a:p>
                      <a:r>
                        <a:rPr lang="zh-TW" altLang="en-US" sz="1400" dirty="0" smtClean="0"/>
                        <a:t>非流動資產</a:t>
                      </a:r>
                      <a:r>
                        <a:rPr lang="en-US" altLang="zh-TW" sz="1400" dirty="0" smtClean="0"/>
                        <a:t/>
                      </a:r>
                      <a:br>
                        <a:rPr lang="en-US" altLang="zh-TW" sz="1400" dirty="0" smtClean="0"/>
                      </a:br>
                      <a:r>
                        <a:rPr lang="en-US" altLang="zh-TW" sz="1400" dirty="0" smtClean="0"/>
                        <a:t>N</a:t>
                      </a:r>
                      <a:r>
                        <a:rPr lang="en-US" altLang="zh-TW" sz="1400" u="none" strike="noStrike" dirty="0" smtClean="0"/>
                        <a:t>on current Asset</a:t>
                      </a:r>
                      <a:endParaRPr lang="zh-TW" altLang="en-US" sz="1400" b="1" dirty="0"/>
                    </a:p>
                  </a:txBody>
                  <a:tcPr>
                    <a:lnL w="12700" cap="flat" cmpd="sng" algn="ctr">
                      <a:solidFill>
                        <a:schemeClr val="tx1"/>
                      </a:solidFill>
                      <a:prstDash val="solid"/>
                      <a:round/>
                      <a:headEnd type="none" w="med" len="med"/>
                      <a:tailEnd type="none" w="med" len="med"/>
                    </a:lnL>
                  </a:tcPr>
                </a:tc>
                <a:tc>
                  <a:txBody>
                    <a:bodyPr/>
                    <a:lstStyle/>
                    <a:p>
                      <a:pPr algn="r"/>
                      <a:r>
                        <a:rPr lang="en-US" altLang="zh-TW" sz="1400" dirty="0" smtClean="0"/>
                        <a:t>12,459,569</a:t>
                      </a:r>
                      <a:endParaRPr lang="zh-TW" altLang="en-US" sz="1400" dirty="0"/>
                    </a:p>
                  </a:txBody>
                  <a:tcPr/>
                </a:tc>
                <a:tc>
                  <a:txBody>
                    <a:bodyPr/>
                    <a:lstStyle/>
                    <a:p>
                      <a:pPr algn="r"/>
                      <a:r>
                        <a:rPr lang="en-US" altLang="zh-TW" sz="1400" dirty="0" smtClean="0"/>
                        <a:t>11,537,974</a:t>
                      </a:r>
                      <a:endParaRPr lang="zh-TW" altLang="en-US" sz="1400" dirty="0"/>
                    </a:p>
                  </a:txBody>
                  <a:tcPr/>
                </a:tc>
                <a:tc>
                  <a:txBody>
                    <a:bodyPr/>
                    <a:lstStyle/>
                    <a:p>
                      <a:pPr algn="r"/>
                      <a:r>
                        <a:rPr lang="en-US" altLang="zh-TW" sz="1400" dirty="0" smtClean="0"/>
                        <a:t>8,796,820</a:t>
                      </a:r>
                      <a:endParaRPr lang="zh-TW" altLang="en-US" sz="1400" dirty="0"/>
                    </a:p>
                  </a:txBody>
                  <a:tcPr/>
                </a:tc>
                <a:tc>
                  <a:txBody>
                    <a:bodyPr/>
                    <a:lstStyle/>
                    <a:p>
                      <a:pPr algn="r"/>
                      <a:r>
                        <a:rPr lang="en-US" altLang="zh-TW" sz="1400" dirty="0" smtClean="0"/>
                        <a:t>12,443,322</a:t>
                      </a:r>
                      <a:endParaRPr lang="zh-TW" altLang="en-US" sz="1400" dirty="0"/>
                    </a:p>
                  </a:txBody>
                  <a:tcPr/>
                </a:tc>
                <a:tc>
                  <a:txBody>
                    <a:bodyPr/>
                    <a:lstStyle/>
                    <a:p>
                      <a:pPr algn="r"/>
                      <a:r>
                        <a:rPr lang="en-US" altLang="zh-TW" sz="1400" dirty="0" smtClean="0"/>
                        <a:t>-3,646,502</a:t>
                      </a:r>
                      <a:endParaRPr lang="zh-TW" altLang="en-US" sz="1400" dirty="0"/>
                    </a:p>
                  </a:txBody>
                  <a:tcPr>
                    <a:lnR w="12700" cap="flat" cmpd="sng" algn="ctr">
                      <a:solidFill>
                        <a:schemeClr val="tx1"/>
                      </a:solidFill>
                      <a:prstDash val="solid"/>
                      <a:round/>
                      <a:headEnd type="none" w="med" len="med"/>
                      <a:tailEnd type="none" w="med" len="med"/>
                    </a:lnR>
                  </a:tcPr>
                </a:tc>
              </a:tr>
              <a:tr h="600066">
                <a:tc>
                  <a:txBody>
                    <a:bodyPr/>
                    <a:lstStyle/>
                    <a:p>
                      <a:r>
                        <a:rPr lang="zh-TW" altLang="en-US" sz="1400" dirty="0" smtClean="0"/>
                        <a:t>總資產合計</a:t>
                      </a:r>
                      <a:r>
                        <a:rPr lang="en-US" altLang="zh-TW" sz="1400" dirty="0" smtClean="0"/>
                        <a:t/>
                      </a:r>
                      <a:br>
                        <a:rPr lang="en-US" altLang="zh-TW" sz="1400" dirty="0" smtClean="0"/>
                      </a:br>
                      <a:r>
                        <a:rPr lang="en-US" altLang="zh-TW" sz="1400" u="none" strike="noStrike" dirty="0" smtClean="0"/>
                        <a:t>Total </a:t>
                      </a:r>
                      <a:r>
                        <a:rPr lang="en-US" altLang="zh-TW" sz="1400" u="none" strike="noStrike" dirty="0" err="1" smtClean="0"/>
                        <a:t>ssets</a:t>
                      </a:r>
                      <a:endParaRPr lang="zh-TW" altLang="en-US" sz="1400" dirty="0"/>
                    </a:p>
                  </a:txBody>
                  <a:tcPr>
                    <a:lnL w="12700" cap="flat" cmpd="sng" algn="ctr">
                      <a:solidFill>
                        <a:schemeClr val="tx1"/>
                      </a:solidFill>
                      <a:prstDash val="solid"/>
                      <a:round/>
                      <a:headEnd type="none" w="med" len="med"/>
                      <a:tailEnd type="none" w="med" len="med"/>
                    </a:lnL>
                  </a:tcPr>
                </a:tc>
                <a:tc>
                  <a:txBody>
                    <a:bodyPr/>
                    <a:lstStyle/>
                    <a:p>
                      <a:pPr marL="0" marR="0" indent="0" algn="r" defTabSz="914400" rtl="0" eaLnBrk="1" fontAlgn="auto" latinLnBrk="0" hangingPunct="1">
                        <a:lnSpc>
                          <a:spcPct val="100000"/>
                        </a:lnSpc>
                        <a:spcBef>
                          <a:spcPts val="0"/>
                        </a:spcBef>
                        <a:spcAft>
                          <a:spcPts val="0"/>
                        </a:spcAft>
                        <a:buClrTx/>
                        <a:buSzTx/>
                        <a:buFontTx/>
                        <a:buNone/>
                      </a:pPr>
                      <a:r>
                        <a:rPr lang="en-US" altLang="zh-TW" sz="1400" dirty="0" smtClean="0"/>
                        <a:t>13,432,496</a:t>
                      </a:r>
                      <a:endParaRPr lang="zh-TW" altLang="en-US" sz="1400" dirty="0"/>
                    </a:p>
                  </a:txBody>
                  <a:tcPr/>
                </a:tc>
                <a:tc>
                  <a:txBody>
                    <a:bodyPr/>
                    <a:lstStyle/>
                    <a:p>
                      <a:pPr algn="r"/>
                      <a:r>
                        <a:rPr lang="en-US" altLang="zh-TW" sz="1400" dirty="0" smtClean="0"/>
                        <a:t>12,578,792</a:t>
                      </a:r>
                      <a:endParaRPr lang="zh-TW" altLang="en-US" sz="1400" dirty="0"/>
                    </a:p>
                  </a:txBody>
                  <a:tcPr/>
                </a:tc>
                <a:tc>
                  <a:txBody>
                    <a:bodyPr/>
                    <a:lstStyle/>
                    <a:p>
                      <a:pPr algn="r"/>
                      <a:r>
                        <a:rPr lang="en-US" altLang="zh-TW" sz="1400" dirty="0" smtClean="0"/>
                        <a:t>12,602,264</a:t>
                      </a:r>
                      <a:endParaRPr lang="zh-TW" altLang="en-US" sz="1400" dirty="0"/>
                    </a:p>
                  </a:txBody>
                  <a:tcPr/>
                </a:tc>
                <a:tc>
                  <a:txBody>
                    <a:bodyPr/>
                    <a:lstStyle/>
                    <a:p>
                      <a:pPr algn="r"/>
                      <a:r>
                        <a:rPr lang="en-US" altLang="zh-TW" sz="1400" dirty="0" smtClean="0"/>
                        <a:t>13,588,885</a:t>
                      </a:r>
                      <a:endParaRPr lang="zh-TW" altLang="en-US" sz="1400" dirty="0"/>
                    </a:p>
                  </a:txBody>
                  <a:tcPr/>
                </a:tc>
                <a:tc>
                  <a:txBody>
                    <a:bodyPr/>
                    <a:lstStyle/>
                    <a:p>
                      <a:pPr algn="r"/>
                      <a:r>
                        <a:rPr lang="en-US" altLang="zh-TW" sz="1400" dirty="0" smtClean="0"/>
                        <a:t>-986,621</a:t>
                      </a:r>
                      <a:endParaRPr lang="zh-TW" altLang="en-US" sz="1400" dirty="0"/>
                    </a:p>
                  </a:txBody>
                  <a:tcPr>
                    <a:lnR w="12700" cap="flat" cmpd="sng" algn="ctr">
                      <a:solidFill>
                        <a:schemeClr val="tx1"/>
                      </a:solidFill>
                      <a:prstDash val="solid"/>
                      <a:round/>
                      <a:headEnd type="none" w="med" len="med"/>
                      <a:tailEnd type="none" w="med" len="med"/>
                    </a:lnR>
                  </a:tcPr>
                </a:tc>
              </a:tr>
              <a:tr h="600066">
                <a:tc>
                  <a:txBody>
                    <a:bodyPr/>
                    <a:lstStyle/>
                    <a:p>
                      <a:pPr marL="0" marR="0" indent="0" algn="l" defTabSz="914400" rtl="0" eaLnBrk="1" fontAlgn="auto" latinLnBrk="0" hangingPunct="1">
                        <a:lnSpc>
                          <a:spcPct val="100000"/>
                        </a:lnSpc>
                        <a:spcBef>
                          <a:spcPts val="0"/>
                        </a:spcBef>
                        <a:spcAft>
                          <a:spcPts val="0"/>
                        </a:spcAft>
                        <a:buClrTx/>
                        <a:buSzTx/>
                        <a:buFontTx/>
                        <a:buNone/>
                      </a:pPr>
                      <a:r>
                        <a:rPr lang="zh-TW" altLang="en-US" sz="1400" dirty="0" smtClean="0"/>
                        <a:t>流動負債</a:t>
                      </a:r>
                      <a:r>
                        <a:rPr lang="en-US" altLang="zh-TW" sz="1400" dirty="0" smtClean="0"/>
                        <a:t/>
                      </a:r>
                      <a:br>
                        <a:rPr lang="en-US" altLang="zh-TW" sz="1400" dirty="0" smtClean="0"/>
                      </a:br>
                      <a:r>
                        <a:rPr lang="en-US" altLang="zh-TW" sz="1400" dirty="0" smtClean="0"/>
                        <a:t> </a:t>
                      </a:r>
                      <a:r>
                        <a:rPr lang="en-US" altLang="zh-TW" sz="1400" u="none" strike="noStrike" dirty="0" smtClean="0"/>
                        <a:t>Current Liabilities</a:t>
                      </a:r>
                      <a:endParaRPr lang="zh-TW" altLang="en-US" sz="1400" dirty="0"/>
                    </a:p>
                  </a:txBody>
                  <a:tcPr>
                    <a:lnL w="12700" cap="flat" cmpd="sng" algn="ctr">
                      <a:solidFill>
                        <a:schemeClr val="tx1"/>
                      </a:solidFill>
                      <a:prstDash val="solid"/>
                      <a:round/>
                      <a:headEnd type="none" w="med" len="med"/>
                      <a:tailEnd type="none" w="med" len="med"/>
                    </a:lnL>
                  </a:tcPr>
                </a:tc>
                <a:tc>
                  <a:txBody>
                    <a:bodyPr/>
                    <a:lstStyle/>
                    <a:p>
                      <a:pPr algn="r"/>
                      <a:r>
                        <a:rPr lang="en-US" altLang="zh-TW" sz="1400" dirty="0" smtClean="0"/>
                        <a:t>1,053,433</a:t>
                      </a:r>
                      <a:endParaRPr lang="zh-TW" altLang="en-US" sz="1400" dirty="0"/>
                    </a:p>
                  </a:txBody>
                  <a:tcPr/>
                </a:tc>
                <a:tc>
                  <a:txBody>
                    <a:bodyPr/>
                    <a:lstStyle/>
                    <a:p>
                      <a:pPr algn="r"/>
                      <a:r>
                        <a:rPr lang="en-US" altLang="zh-TW" sz="1400" dirty="0" smtClean="0"/>
                        <a:t>1,177,226</a:t>
                      </a:r>
                      <a:endParaRPr lang="zh-TW" altLang="en-US" sz="1400" dirty="0"/>
                    </a:p>
                  </a:txBody>
                  <a:tcPr/>
                </a:tc>
                <a:tc>
                  <a:txBody>
                    <a:bodyPr/>
                    <a:lstStyle/>
                    <a:p>
                      <a:pPr algn="r"/>
                      <a:r>
                        <a:rPr lang="en-US" altLang="zh-TW" sz="1400" dirty="0" smtClean="0"/>
                        <a:t>1,199,133</a:t>
                      </a:r>
                      <a:endParaRPr lang="zh-TW" altLang="en-US" sz="1400" dirty="0"/>
                    </a:p>
                  </a:txBody>
                  <a:tcPr/>
                </a:tc>
                <a:tc>
                  <a:txBody>
                    <a:bodyPr/>
                    <a:lstStyle/>
                    <a:p>
                      <a:pPr algn="r"/>
                      <a:r>
                        <a:rPr lang="en-US" altLang="zh-TW" sz="1400" dirty="0" smtClean="0"/>
                        <a:t>890,752</a:t>
                      </a:r>
                      <a:endParaRPr lang="zh-TW" altLang="en-US" sz="1400" dirty="0"/>
                    </a:p>
                  </a:txBody>
                  <a:tcPr/>
                </a:tc>
                <a:tc>
                  <a:txBody>
                    <a:bodyPr/>
                    <a:lstStyle/>
                    <a:p>
                      <a:pPr algn="r"/>
                      <a:r>
                        <a:rPr lang="en-US" altLang="zh-TW" sz="1400" dirty="0" smtClean="0"/>
                        <a:t>308,381</a:t>
                      </a:r>
                      <a:endParaRPr lang="zh-TW" altLang="en-US" sz="1400" dirty="0"/>
                    </a:p>
                  </a:txBody>
                  <a:tcPr>
                    <a:lnR w="12700" cap="flat" cmpd="sng" algn="ctr">
                      <a:solidFill>
                        <a:schemeClr val="tx1"/>
                      </a:solidFill>
                      <a:prstDash val="solid"/>
                      <a:round/>
                      <a:headEnd type="none" w="med" len="med"/>
                      <a:tailEnd type="none" w="med" len="med"/>
                    </a:lnR>
                  </a:tcPr>
                </a:tc>
              </a:tr>
              <a:tr h="600066">
                <a:tc>
                  <a:txBody>
                    <a:bodyPr/>
                    <a:lstStyle/>
                    <a:p>
                      <a:r>
                        <a:rPr lang="zh-TW" altLang="en-US" sz="1400" dirty="0" smtClean="0"/>
                        <a:t>非流動負債</a:t>
                      </a:r>
                      <a:r>
                        <a:rPr lang="en-US" altLang="zh-TW" sz="1400" dirty="0" smtClean="0"/>
                        <a:t/>
                      </a:r>
                      <a:br>
                        <a:rPr lang="en-US" altLang="zh-TW" sz="1400" dirty="0" smtClean="0"/>
                      </a:br>
                      <a:r>
                        <a:rPr lang="en-US" altLang="zh-TW" sz="1400" dirty="0" smtClean="0"/>
                        <a:t>Non </a:t>
                      </a:r>
                      <a:r>
                        <a:rPr lang="en-US" altLang="zh-TW" sz="1400" u="none" strike="noStrike" dirty="0" smtClean="0"/>
                        <a:t>Current Liabilities</a:t>
                      </a:r>
                      <a:endParaRPr lang="zh-TW" altLang="en-US" sz="1400" b="1" dirty="0"/>
                    </a:p>
                  </a:txBody>
                  <a:tcPr>
                    <a:lnL w="12700" cap="flat" cmpd="sng" algn="ctr">
                      <a:solidFill>
                        <a:schemeClr val="tx1"/>
                      </a:solidFill>
                      <a:prstDash val="solid"/>
                      <a:round/>
                      <a:headEnd type="none" w="med" len="med"/>
                      <a:tailEnd type="none" w="med" len="med"/>
                    </a:lnL>
                  </a:tcPr>
                </a:tc>
                <a:tc>
                  <a:txBody>
                    <a:bodyPr/>
                    <a:lstStyle/>
                    <a:p>
                      <a:pPr algn="r"/>
                      <a:r>
                        <a:rPr lang="en-US" altLang="zh-TW" sz="1400" dirty="0" smtClean="0"/>
                        <a:t>5,686,676</a:t>
                      </a:r>
                      <a:endParaRPr lang="zh-TW" altLang="en-US" sz="1400" dirty="0"/>
                    </a:p>
                  </a:txBody>
                  <a:tcPr/>
                </a:tc>
                <a:tc>
                  <a:txBody>
                    <a:bodyPr/>
                    <a:lstStyle/>
                    <a:p>
                      <a:pPr algn="r"/>
                      <a:r>
                        <a:rPr lang="en-US" altLang="zh-TW" sz="1400" dirty="0" smtClean="0"/>
                        <a:t>5,784,236</a:t>
                      </a:r>
                      <a:endParaRPr lang="zh-TW" altLang="en-US" sz="1400" dirty="0"/>
                    </a:p>
                  </a:txBody>
                  <a:tcPr/>
                </a:tc>
                <a:tc>
                  <a:txBody>
                    <a:bodyPr/>
                    <a:lstStyle/>
                    <a:p>
                      <a:pPr algn="r"/>
                      <a:r>
                        <a:rPr lang="en-US" altLang="zh-TW" sz="1400" dirty="0" smtClean="0"/>
                        <a:t>5,689,301</a:t>
                      </a:r>
                      <a:endParaRPr lang="zh-TW" altLang="en-US" sz="1400" dirty="0"/>
                    </a:p>
                  </a:txBody>
                  <a:tcPr/>
                </a:tc>
                <a:tc>
                  <a:txBody>
                    <a:bodyPr/>
                    <a:lstStyle/>
                    <a:p>
                      <a:pPr algn="r"/>
                      <a:r>
                        <a:rPr lang="en-US" altLang="zh-TW" sz="1400" dirty="0" smtClean="0"/>
                        <a:t>5,768,913</a:t>
                      </a:r>
                      <a:endParaRPr lang="zh-TW" altLang="en-US" sz="1400" dirty="0"/>
                    </a:p>
                  </a:txBody>
                  <a:tcPr/>
                </a:tc>
                <a:tc>
                  <a:txBody>
                    <a:bodyPr/>
                    <a:lstStyle/>
                    <a:p>
                      <a:pPr algn="r"/>
                      <a:r>
                        <a:rPr lang="en-US" altLang="zh-TW" sz="1400" dirty="0" smtClean="0"/>
                        <a:t>-79,612</a:t>
                      </a:r>
                      <a:endParaRPr lang="zh-TW" altLang="en-US" sz="1400" dirty="0"/>
                    </a:p>
                  </a:txBody>
                  <a:tcPr>
                    <a:lnR w="12700" cap="flat" cmpd="sng" algn="ctr">
                      <a:solidFill>
                        <a:schemeClr val="tx1"/>
                      </a:solidFill>
                      <a:prstDash val="solid"/>
                      <a:round/>
                      <a:headEnd type="none" w="med" len="med"/>
                      <a:tailEnd type="none" w="med" len="med"/>
                    </a:lnR>
                  </a:tcPr>
                </a:tc>
              </a:tr>
              <a:tr h="600066">
                <a:tc>
                  <a:txBody>
                    <a:bodyPr/>
                    <a:lstStyle/>
                    <a:p>
                      <a:pPr marL="0" marR="0" indent="0" algn="l" defTabSz="914400" rtl="0" eaLnBrk="1" fontAlgn="auto" latinLnBrk="0" hangingPunct="1">
                        <a:lnSpc>
                          <a:spcPct val="100000"/>
                        </a:lnSpc>
                        <a:spcBef>
                          <a:spcPts val="0"/>
                        </a:spcBef>
                        <a:spcAft>
                          <a:spcPts val="0"/>
                        </a:spcAft>
                        <a:buClrTx/>
                        <a:buSzTx/>
                        <a:buFontTx/>
                        <a:buNone/>
                      </a:pPr>
                      <a:r>
                        <a:rPr lang="zh-TW" altLang="en-US" sz="1400" dirty="0" smtClean="0"/>
                        <a:t>總負債合計</a:t>
                      </a:r>
                      <a:r>
                        <a:rPr lang="en-US" altLang="zh-TW" sz="1400" u="none" strike="noStrike" dirty="0" smtClean="0"/>
                        <a:t>Total Liabilities</a:t>
                      </a:r>
                      <a:endParaRPr lang="zh-TW" altLang="en-US" sz="1400" dirty="0"/>
                    </a:p>
                  </a:txBody>
                  <a:tcPr>
                    <a:lnL w="12700" cap="flat" cmpd="sng" algn="ctr">
                      <a:solidFill>
                        <a:schemeClr val="tx1"/>
                      </a:solidFill>
                      <a:prstDash val="solid"/>
                      <a:round/>
                      <a:headEnd type="none" w="med" len="med"/>
                      <a:tailEnd type="none" w="med" len="med"/>
                    </a:lnL>
                  </a:tcPr>
                </a:tc>
                <a:tc>
                  <a:txBody>
                    <a:bodyPr/>
                    <a:lstStyle/>
                    <a:p>
                      <a:pPr algn="r"/>
                      <a:r>
                        <a:rPr lang="en-US" altLang="zh-TW" sz="1400" dirty="0" smtClean="0"/>
                        <a:t>6,740,109</a:t>
                      </a:r>
                      <a:endParaRPr lang="zh-TW" altLang="en-US" sz="1400" dirty="0"/>
                    </a:p>
                  </a:txBody>
                  <a:tcPr/>
                </a:tc>
                <a:tc>
                  <a:txBody>
                    <a:bodyPr/>
                    <a:lstStyle/>
                    <a:p>
                      <a:pPr algn="r"/>
                      <a:r>
                        <a:rPr lang="en-US" altLang="zh-TW" sz="1400" dirty="0" smtClean="0"/>
                        <a:t>6,961,462</a:t>
                      </a:r>
                      <a:endParaRPr lang="zh-TW" altLang="en-US" sz="1400" dirty="0"/>
                    </a:p>
                  </a:txBody>
                  <a:tcPr/>
                </a:tc>
                <a:tc>
                  <a:txBody>
                    <a:bodyPr/>
                    <a:lstStyle/>
                    <a:p>
                      <a:pPr algn="r"/>
                      <a:r>
                        <a:rPr lang="en-US" altLang="zh-TW" sz="1400" dirty="0" smtClean="0"/>
                        <a:t>6,888,434</a:t>
                      </a:r>
                      <a:endParaRPr lang="zh-TW" altLang="en-US" sz="1400" dirty="0"/>
                    </a:p>
                  </a:txBody>
                  <a:tcPr/>
                </a:tc>
                <a:tc>
                  <a:txBody>
                    <a:bodyPr/>
                    <a:lstStyle/>
                    <a:p>
                      <a:pPr algn="r"/>
                      <a:r>
                        <a:rPr lang="en-US" altLang="zh-TW" sz="1400" dirty="0" smtClean="0"/>
                        <a:t>6,659,665</a:t>
                      </a:r>
                      <a:endParaRPr lang="zh-TW" altLang="en-US" sz="1400" dirty="0"/>
                    </a:p>
                  </a:txBody>
                  <a:tcPr/>
                </a:tc>
                <a:tc>
                  <a:txBody>
                    <a:bodyPr/>
                    <a:lstStyle/>
                    <a:p>
                      <a:pPr algn="r"/>
                      <a:r>
                        <a:rPr lang="en-US" altLang="zh-TW" sz="1400" dirty="0" smtClean="0"/>
                        <a:t>228,769</a:t>
                      </a:r>
                      <a:endParaRPr lang="zh-TW" altLang="en-US" sz="1400" dirty="0"/>
                    </a:p>
                  </a:txBody>
                  <a:tcPr>
                    <a:lnR w="12700" cap="flat" cmpd="sng" algn="ctr">
                      <a:solidFill>
                        <a:schemeClr val="tx1"/>
                      </a:solidFill>
                      <a:prstDash val="solid"/>
                      <a:round/>
                      <a:headEnd type="none" w="med" len="med"/>
                      <a:tailEnd type="none" w="med" len="med"/>
                    </a:lnR>
                  </a:tcPr>
                </a:tc>
              </a:tr>
              <a:tr h="600066">
                <a:tc>
                  <a:txBody>
                    <a:bodyPr/>
                    <a:lstStyle/>
                    <a:p>
                      <a:r>
                        <a:rPr lang="zh-TW" altLang="en-US" sz="1400" dirty="0" smtClean="0"/>
                        <a:t>股東權益</a:t>
                      </a:r>
                      <a:r>
                        <a:rPr lang="en-US" altLang="zh-TW" sz="1400" u="none" strike="noStrike" dirty="0" err="1" smtClean="0"/>
                        <a:t>Stocksholders</a:t>
                      </a:r>
                      <a:r>
                        <a:rPr lang="en-US" altLang="zh-TW" sz="1400" u="none" strike="noStrike" dirty="0" smtClean="0"/>
                        <a:t>' Equity</a:t>
                      </a:r>
                      <a:endParaRPr lang="zh-TW" altLang="en-US" sz="1400" dirty="0"/>
                    </a:p>
                  </a:txBody>
                  <a:tcPr>
                    <a:lnL w="12700" cap="flat" cmpd="sng" algn="ctr">
                      <a:solidFill>
                        <a:schemeClr val="tx1"/>
                      </a:solidFill>
                      <a:prstDash val="solid"/>
                      <a:round/>
                      <a:headEnd type="none" w="med" len="med"/>
                      <a:tailEnd type="none" w="med" len="med"/>
                    </a:lnL>
                  </a:tcPr>
                </a:tc>
                <a:tc>
                  <a:txBody>
                    <a:bodyPr/>
                    <a:lstStyle/>
                    <a:p>
                      <a:pPr algn="r"/>
                      <a:r>
                        <a:rPr lang="en-US" altLang="zh-TW" sz="1400" dirty="0" smtClean="0"/>
                        <a:t>6,692,387</a:t>
                      </a:r>
                      <a:endParaRPr lang="zh-TW" altLang="en-US" sz="1400" dirty="0"/>
                    </a:p>
                  </a:txBody>
                  <a:tcPr/>
                </a:tc>
                <a:tc>
                  <a:txBody>
                    <a:bodyPr/>
                    <a:lstStyle/>
                    <a:p>
                      <a:pPr algn="r"/>
                      <a:r>
                        <a:rPr lang="en-US" altLang="zh-TW" sz="1400" dirty="0" smtClean="0"/>
                        <a:t>5,617,330</a:t>
                      </a:r>
                      <a:endParaRPr lang="zh-TW" altLang="en-US" sz="1400" dirty="0"/>
                    </a:p>
                  </a:txBody>
                  <a:tcPr/>
                </a:tc>
                <a:tc>
                  <a:txBody>
                    <a:bodyPr/>
                    <a:lstStyle/>
                    <a:p>
                      <a:pPr algn="r"/>
                      <a:r>
                        <a:rPr lang="en-US" altLang="zh-TW" sz="1400" dirty="0" smtClean="0"/>
                        <a:t>5,713,830</a:t>
                      </a:r>
                      <a:endParaRPr lang="zh-TW" altLang="en-US" sz="1400" dirty="0"/>
                    </a:p>
                  </a:txBody>
                  <a:tcPr/>
                </a:tc>
                <a:tc>
                  <a:txBody>
                    <a:bodyPr/>
                    <a:lstStyle/>
                    <a:p>
                      <a:pPr algn="r"/>
                      <a:r>
                        <a:rPr lang="en-US" altLang="zh-TW" sz="1400" dirty="0" smtClean="0"/>
                        <a:t>6,929,220</a:t>
                      </a:r>
                      <a:endParaRPr lang="zh-TW" altLang="en-US" sz="1400" dirty="0"/>
                    </a:p>
                  </a:txBody>
                  <a:tcPr/>
                </a:tc>
                <a:tc>
                  <a:txBody>
                    <a:bodyPr/>
                    <a:lstStyle/>
                    <a:p>
                      <a:pPr algn="r"/>
                      <a:r>
                        <a:rPr lang="en-US" altLang="zh-TW" sz="1400" dirty="0" smtClean="0"/>
                        <a:t>-1,215,390</a:t>
                      </a:r>
                      <a:endParaRPr lang="zh-TW" altLang="en-US" sz="1400" dirty="0"/>
                    </a:p>
                  </a:txBody>
                  <a:tcPr>
                    <a:lnR w="12700" cap="flat" cmpd="sng" algn="ctr">
                      <a:solidFill>
                        <a:schemeClr val="tx1"/>
                      </a:solidFill>
                      <a:prstDash val="solid"/>
                      <a:round/>
                      <a:headEnd type="none" w="med" len="med"/>
                      <a:tailEnd type="none" w="med" len="med"/>
                    </a:lnR>
                  </a:tcPr>
                </a:tc>
              </a:tr>
              <a:tr h="600066">
                <a:tc>
                  <a:txBody>
                    <a:bodyPr/>
                    <a:lstStyle/>
                    <a:p>
                      <a:r>
                        <a:rPr lang="zh-TW" altLang="en-US" sz="1400" dirty="0" smtClean="0"/>
                        <a:t>每股淨值</a:t>
                      </a:r>
                      <a:r>
                        <a:rPr lang="en-US" altLang="zh-TW" sz="1400" dirty="0" smtClean="0"/>
                        <a:t>(BVPS)</a:t>
                      </a:r>
                      <a:endParaRPr lang="zh-TW" alt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r"/>
                      <a:r>
                        <a:rPr lang="en-US" altLang="zh-TW" sz="1400" dirty="0" smtClean="0"/>
                        <a:t>14.56</a:t>
                      </a:r>
                      <a:endParaRPr lang="zh-TW" altLang="en-US" sz="1400" dirty="0"/>
                    </a:p>
                  </a:txBody>
                  <a:tcPr>
                    <a:lnB w="12700" cap="flat" cmpd="sng" algn="ctr">
                      <a:solidFill>
                        <a:schemeClr val="tx1"/>
                      </a:solidFill>
                      <a:prstDash val="solid"/>
                      <a:round/>
                      <a:headEnd type="none" w="med" len="med"/>
                      <a:tailEnd type="none" w="med" len="med"/>
                    </a:lnB>
                  </a:tcPr>
                </a:tc>
                <a:tc>
                  <a:txBody>
                    <a:bodyPr/>
                    <a:lstStyle/>
                    <a:p>
                      <a:pPr algn="r"/>
                      <a:r>
                        <a:rPr lang="en-US" altLang="zh-TW" sz="1400" dirty="0" smtClean="0"/>
                        <a:t>12.22</a:t>
                      </a:r>
                      <a:endParaRPr lang="zh-TW" altLang="en-US" sz="1400" dirty="0"/>
                    </a:p>
                  </a:txBody>
                  <a:tcPr>
                    <a:lnB w="12700" cap="flat" cmpd="sng" algn="ctr">
                      <a:solidFill>
                        <a:schemeClr val="tx1"/>
                      </a:solidFill>
                      <a:prstDash val="solid"/>
                      <a:round/>
                      <a:headEnd type="none" w="med" len="med"/>
                      <a:tailEnd type="none" w="med" len="med"/>
                    </a:lnB>
                  </a:tcPr>
                </a:tc>
                <a:tc>
                  <a:txBody>
                    <a:bodyPr/>
                    <a:lstStyle/>
                    <a:p>
                      <a:pPr algn="r"/>
                      <a:r>
                        <a:rPr lang="en-US" altLang="zh-TW" sz="1400" dirty="0" smtClean="0"/>
                        <a:t>12.43</a:t>
                      </a:r>
                      <a:endParaRPr lang="zh-TW" altLang="en-US" sz="1400" dirty="0"/>
                    </a:p>
                  </a:txBody>
                  <a:tcPr>
                    <a:lnB w="12700" cap="flat" cmpd="sng" algn="ctr">
                      <a:solidFill>
                        <a:schemeClr val="tx1"/>
                      </a:solidFill>
                      <a:prstDash val="solid"/>
                      <a:round/>
                      <a:headEnd type="none" w="med" len="med"/>
                      <a:tailEnd type="none" w="med" len="med"/>
                    </a:lnB>
                  </a:tcPr>
                </a:tc>
                <a:tc>
                  <a:txBody>
                    <a:bodyPr/>
                    <a:lstStyle/>
                    <a:p>
                      <a:pPr algn="r"/>
                      <a:r>
                        <a:rPr lang="en-US" altLang="zh-TW" sz="1400" dirty="0" smtClean="0"/>
                        <a:t>15.08</a:t>
                      </a:r>
                      <a:endParaRPr lang="zh-TW" altLang="en-US" sz="1400" dirty="0"/>
                    </a:p>
                  </a:txBody>
                  <a:tcPr>
                    <a:lnB w="12700" cap="flat" cmpd="sng" algn="ctr">
                      <a:solidFill>
                        <a:schemeClr val="tx1"/>
                      </a:solidFill>
                      <a:prstDash val="solid"/>
                      <a:round/>
                      <a:headEnd type="none" w="med" len="med"/>
                      <a:tailEnd type="none" w="med" len="med"/>
                    </a:lnB>
                  </a:tcPr>
                </a:tc>
                <a:tc>
                  <a:txBody>
                    <a:bodyPr/>
                    <a:lstStyle/>
                    <a:p>
                      <a:pPr algn="r"/>
                      <a:r>
                        <a:rPr lang="en-US" altLang="zh-TW" sz="1400" dirty="0" smtClean="0"/>
                        <a:t>-2.65</a:t>
                      </a:r>
                      <a:endParaRPr lang="zh-TW" altLang="en-US" sz="14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1048618" name="Rectangle 18"/>
          <p:cNvSpPr>
            <a:spLocks noChangeArrowheads="1"/>
          </p:cNvSpPr>
          <p:nvPr/>
        </p:nvSpPr>
        <p:spPr bwMode="auto">
          <a:xfrm>
            <a:off x="0" y="0"/>
            <a:ext cx="9144000" cy="504056"/>
          </a:xfrm>
          <a:prstGeom prst="rect">
            <a:avLst/>
          </a:prstGeom>
          <a:noFill/>
          <a:ln w="9525">
            <a:noFill/>
            <a:miter lim="800000"/>
            <a:headEnd/>
            <a:tailEnd/>
          </a:ln>
        </p:spPr>
        <p:txBody>
          <a:bodyPr/>
          <a:lstStyle/>
          <a:p>
            <a:pPr algn="ctr"/>
            <a:r>
              <a:rPr lang="zh-TW" altLang="en-US" sz="2400" b="1" dirty="0">
                <a:solidFill>
                  <a:schemeClr val="bg1"/>
                </a:solidFill>
                <a:latin typeface="標楷體" panose="03000509000000000000" pitchFamily="65" charset="-120"/>
                <a:ea typeface="標楷體" panose="03000509000000000000" pitchFamily="65" charset="-120"/>
                <a:cs typeface="Arial" panose="020B0604020202020204" pitchFamily="34" charset="0"/>
              </a:rPr>
              <a:t>合併資產負債表</a:t>
            </a:r>
            <a:r>
              <a:rPr lang="en-US" altLang="zh-TW" sz="2400" b="1" dirty="0">
                <a:solidFill>
                  <a:schemeClr val="bg1"/>
                </a:solidFill>
                <a:latin typeface="標楷體" pitchFamily="65" charset="-120"/>
                <a:ea typeface="標楷體" pitchFamily="65" charset="-120"/>
                <a:cs typeface="Arial" panose="020B0604020202020204" pitchFamily="34" charset="0"/>
              </a:rPr>
              <a:t>(</a:t>
            </a:r>
            <a:r>
              <a:rPr lang="en-US" altLang="zh-TW" sz="2400" b="1" dirty="0" smtClean="0">
                <a:solidFill>
                  <a:schemeClr val="bg1"/>
                </a:solidFill>
                <a:latin typeface="標楷體" pitchFamily="65" charset="-120"/>
                <a:ea typeface="標楷體" pitchFamily="65" charset="-120"/>
                <a:cs typeface="Arial" panose="020B0604020202020204" pitchFamily="34" charset="0"/>
              </a:rPr>
              <a:t>Consolidated Balance </a:t>
            </a:r>
            <a:r>
              <a:rPr lang="en-US" altLang="zh-TW" sz="2400" b="1" dirty="0">
                <a:solidFill>
                  <a:schemeClr val="bg1"/>
                </a:solidFill>
                <a:latin typeface="標楷體" pitchFamily="65" charset="-120"/>
                <a:ea typeface="標楷體" pitchFamily="65" charset="-120"/>
                <a:cs typeface="Arial" panose="020B0604020202020204" pitchFamily="34" charset="0"/>
              </a:rPr>
              <a:t>Sheet )</a:t>
            </a:r>
            <a:endParaRPr lang="en-US" altLang="zh-TW" sz="2400" dirty="0">
              <a:solidFill>
                <a:schemeClr val="bg1"/>
              </a:solidFill>
              <a:latin typeface="標楷體" pitchFamily="65" charset="-120"/>
              <a:ea typeface="標楷體" pitchFamily="65" charset="-120"/>
              <a:cs typeface="Arial" panose="020B0604020202020204" pitchFamily="34" charset="0"/>
            </a:endParaRPr>
          </a:p>
        </p:txBody>
      </p:sp>
      <p:sp>
        <p:nvSpPr>
          <p:cNvPr id="1048619" name="文字方塊 4"/>
          <p:cNvSpPr txBox="1"/>
          <p:nvPr/>
        </p:nvSpPr>
        <p:spPr>
          <a:xfrm>
            <a:off x="7228091" y="404664"/>
            <a:ext cx="1531188" cy="307777"/>
          </a:xfrm>
          <a:prstGeom prst="rect">
            <a:avLst/>
          </a:prstGeom>
          <a:noFill/>
        </p:spPr>
        <p:txBody>
          <a:bodyPr wrap="none" rtlCol="0">
            <a:spAutoFit/>
          </a:bodyPr>
          <a:lstStyle/>
          <a:p>
            <a:r>
              <a:rPr lang="en-US" altLang="zh-TW" sz="1400" dirty="0" err="1" smtClean="0">
                <a:solidFill>
                  <a:srgbClr val="000000"/>
                </a:solidFill>
              </a:rPr>
              <a:t>Unit:NT$thousand</a:t>
            </a:r>
            <a:endParaRPr lang="zh-TW" altLang="en-US" sz="1400" dirty="0">
              <a:latin typeface="標楷體" pitchFamily="65" charset="-120"/>
              <a:ea typeface="標楷體" pitchFamily="65" charset="-120"/>
            </a:endParaRPr>
          </a:p>
        </p:txBody>
      </p:sp>
      <p:sp>
        <p:nvSpPr>
          <p:cNvPr id="1048620" name="矩形 5"/>
          <p:cNvSpPr/>
          <p:nvPr/>
        </p:nvSpPr>
        <p:spPr>
          <a:xfrm>
            <a:off x="5148064" y="836712"/>
            <a:ext cx="1368152" cy="5400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投影片編號版面配置區 3"/>
          <p:cNvSpPr txBox="1"/>
          <p:nvPr/>
        </p:nvSpPr>
        <p:spPr>
          <a:xfrm>
            <a:off x="7956376" y="6309320"/>
            <a:ext cx="864096" cy="432048"/>
          </a:xfrm>
          <a:prstGeom prst="ellipse">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pPr>
            <a:fld id="{E0F57FC0-FB17-4F21-A88B-31C004544A48}" type="slidenum">
              <a:rPr kumimoji="0" lang="zh-TW" altLang="en-US" sz="1800" b="1" i="0" u="none" strike="noStrike" kern="1200" cap="none" spc="0" normalizeH="0" baseline="0" noProof="0" smtClean="0">
                <a:ln>
                  <a:noFill/>
                </a:ln>
                <a:solidFill>
                  <a:srgbClr val="FF0000"/>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pPr>
              <a:t>7</a:t>
            </a:fld>
            <a:endParaRPr kumimoji="0" lang="zh-TW" altLang="en-US" sz="1800" b="1"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1" name="Rectangle 6"/>
          <p:cNvSpPr txBox="1">
            <a:spLocks noGrp="1" noChangeArrowheads="1"/>
          </p:cNvSpPr>
          <p:nvPr>
            <p:ph/>
          </p:nvPr>
        </p:nvSpPr>
        <p:spPr>
          <a:xfrm>
            <a:off x="107504" y="548680"/>
            <a:ext cx="8928992" cy="6192688"/>
          </a:xfrm>
          <a:prstGeom prst="rect">
            <a:avLst/>
          </a:prstGeom>
          <a:noFill/>
          <a:ln>
            <a:solidFill>
              <a:schemeClr val="tx1"/>
            </a:solidFill>
          </a:ln>
        </p:spPr>
        <p:txBody>
          <a:bodyPr/>
          <a:lstStyle/>
          <a:p>
            <a:pPr>
              <a:buNone/>
            </a:pPr>
            <a:r>
              <a:rPr lang="en-US" altLang="zh-TW" sz="2000" b="1" dirty="0">
                <a:ea typeface="標楷體" pitchFamily="65" charset="-120"/>
                <a:cs typeface="Times New Roman" panose="02020603050405020304" pitchFamily="18" charset="0"/>
              </a:rPr>
              <a:t>3</a:t>
            </a:r>
            <a:r>
              <a:rPr lang="en-US" altLang="zh-TW" sz="2000" b="1" dirty="0" smtClean="0">
                <a:ea typeface="標楷體" pitchFamily="65" charset="-120"/>
                <a:cs typeface="Times New Roman" panose="02020603050405020304" pitchFamily="18" charset="0"/>
              </a:rPr>
              <a:t>. </a:t>
            </a:r>
            <a:r>
              <a:rPr lang="zh-TW" altLang="en-US" sz="2000" b="1" dirty="0" smtClean="0">
                <a:ea typeface="標楷體" pitchFamily="65" charset="-120"/>
                <a:cs typeface="Times New Roman" panose="02020603050405020304" pitchFamily="18" charset="0"/>
              </a:rPr>
              <a:t>未來</a:t>
            </a:r>
            <a:r>
              <a:rPr lang="zh-TW" altLang="en-US" sz="2000" b="1" dirty="0" smtClean="0">
                <a:ea typeface="標楷體" pitchFamily="65" charset="-120"/>
                <a:cs typeface="Times New Roman" panose="02020603050405020304" pitchFamily="18" charset="0"/>
              </a:rPr>
              <a:t>展望</a:t>
            </a:r>
            <a:r>
              <a:rPr lang="arn-CL" altLang="zh-TW" sz="1600" dirty="0" smtClean="0">
                <a:ea typeface="標楷體" pitchFamily="65" charset="-120"/>
                <a:cs typeface="Times New Roman" panose="02020603050405020304" pitchFamily="18" charset="0"/>
              </a:rPr>
              <a:t>Future Prospects</a:t>
            </a:r>
            <a:endParaRPr lang="en-US" altLang="zh-TW" sz="1000" dirty="0" smtClean="0">
              <a:ea typeface="標楷體" pitchFamily="65" charset="-120"/>
              <a:cs typeface="Times New Roman" panose="02020603050405020304" pitchFamily="18" charset="0"/>
            </a:endParaRPr>
          </a:p>
          <a:p>
            <a:pPr marL="628650" indent="-193675">
              <a:buFont typeface="Wingdings" pitchFamily="2" charset="2"/>
              <a:buChar char="n"/>
              <a:tabLst>
                <a:tab pos="628650" algn="l"/>
              </a:tabLst>
            </a:pPr>
            <a:r>
              <a:rPr lang="zh-TW" altLang="en-US" sz="1800" b="1" kern="0" dirty="0" smtClean="0">
                <a:solidFill>
                  <a:srgbClr val="0000FF"/>
                </a:solidFill>
                <a:ea typeface="標楷體" pitchFamily="65" charset="-120"/>
                <a:cs typeface="Times New Roman" panose="02020603050405020304" pitchFamily="18" charset="0"/>
              </a:rPr>
              <a:t>營運持續：</a:t>
            </a:r>
            <a:r>
              <a:rPr lang="arn-CL" altLang="zh-TW" sz="1000" dirty="0" smtClean="0">
                <a:ea typeface="標楷體" pitchFamily="65" charset="-120"/>
                <a:cs typeface="Times New Roman" panose="02020603050405020304" pitchFamily="18" charset="0"/>
              </a:rPr>
              <a:t>Continued Operations</a:t>
            </a:r>
            <a:endParaRPr lang="en-US" altLang="zh-TW" sz="1000" dirty="0" smtClean="0">
              <a:ea typeface="標楷體" pitchFamily="65" charset="-120"/>
              <a:cs typeface="Times New Roman" panose="02020603050405020304" pitchFamily="18" charset="0"/>
            </a:endParaRPr>
          </a:p>
          <a:p>
            <a:pPr marL="806450" indent="-177800">
              <a:buFont typeface="Wingdings" pitchFamily="2" charset="2"/>
              <a:buChar char="u"/>
            </a:pPr>
            <a:r>
              <a:rPr lang="zh-TW" altLang="en-US" sz="1400" dirty="0" smtClean="0">
                <a:ea typeface="標楷體" pitchFamily="65" charset="-120"/>
                <a:cs typeface="Times New Roman" panose="02020603050405020304" pitchFamily="18" charset="0"/>
              </a:rPr>
              <a:t>積極拓展其他市場。</a:t>
            </a:r>
            <a:r>
              <a:rPr lang="en-US" altLang="zh-TW" sz="1000" dirty="0" smtClean="0">
                <a:ea typeface="標楷體" pitchFamily="65" charset="-120"/>
                <a:cs typeface="Times New Roman" panose="02020603050405020304" pitchFamily="18" charset="0"/>
              </a:rPr>
              <a:t>.</a:t>
            </a:r>
          </a:p>
          <a:p>
            <a:pPr marL="806450" indent="85725">
              <a:buNone/>
            </a:pPr>
            <a:r>
              <a:rPr lang="en-US" altLang="zh-TW" sz="1000" dirty="0" smtClean="0">
                <a:ea typeface="標楷體" pitchFamily="65" charset="-120"/>
                <a:cs typeface="Times New Roman" panose="02020603050405020304" pitchFamily="18" charset="0"/>
              </a:rPr>
              <a:t>Actively </a:t>
            </a:r>
            <a:r>
              <a:rPr lang="en-US" altLang="zh-TW" sz="1000" dirty="0" smtClean="0">
                <a:ea typeface="標楷體" pitchFamily="65" charset="-120"/>
                <a:cs typeface="Times New Roman" panose="02020603050405020304" pitchFamily="18" charset="0"/>
              </a:rPr>
              <a:t>expanding into other </a:t>
            </a:r>
            <a:r>
              <a:rPr lang="en-US" altLang="zh-TW" sz="1000" dirty="0" smtClean="0">
                <a:ea typeface="標楷體" pitchFamily="65" charset="-120"/>
                <a:cs typeface="Times New Roman" panose="02020603050405020304" pitchFamily="18" charset="0"/>
              </a:rPr>
              <a:t>markets</a:t>
            </a:r>
          </a:p>
          <a:p>
            <a:pPr marL="1168400" indent="-276225">
              <a:buNone/>
            </a:pPr>
            <a:endParaRPr lang="en-US" altLang="zh-TW" sz="1000" kern="0" dirty="0" smtClean="0">
              <a:ea typeface="標楷體" pitchFamily="65" charset="-120"/>
              <a:cs typeface="Times New Roman" panose="02020603050405020304" pitchFamily="18" charset="0"/>
            </a:endParaRPr>
          </a:p>
          <a:p>
            <a:pPr marL="628650" indent="177800">
              <a:buFont typeface="Wingdings" pitchFamily="2" charset="2"/>
              <a:buChar char="u"/>
            </a:pPr>
            <a:r>
              <a:rPr lang="zh-TW" altLang="en-US" sz="1400" kern="0" dirty="0" smtClean="0">
                <a:ea typeface="標楷體" pitchFamily="65" charset="-120"/>
                <a:cs typeface="Times New Roman" panose="02020603050405020304" pitchFamily="18" charset="0"/>
              </a:rPr>
              <a:t>海外代工。</a:t>
            </a:r>
            <a:r>
              <a:rPr lang="arn-CL" altLang="zh-TW" sz="1400" dirty="0">
                <a:ea typeface="標楷體" pitchFamily="65" charset="-120"/>
                <a:cs typeface="Times New Roman" panose="02020603050405020304" pitchFamily="18" charset="0"/>
              </a:rPr>
              <a:t> </a:t>
            </a:r>
            <a:r>
              <a:rPr lang="arn-CL" altLang="zh-TW" sz="1000" dirty="0">
                <a:ea typeface="標楷體" pitchFamily="65" charset="-120"/>
                <a:cs typeface="Times New Roman" panose="02020603050405020304" pitchFamily="18" charset="0"/>
              </a:rPr>
              <a:t>Overseas </a:t>
            </a:r>
            <a:r>
              <a:rPr lang="arn-CL" altLang="zh-TW" sz="1000" dirty="0" smtClean="0">
                <a:ea typeface="標楷體" pitchFamily="65" charset="-120"/>
                <a:cs typeface="Times New Roman" panose="02020603050405020304" pitchFamily="18" charset="0"/>
              </a:rPr>
              <a:t>OEM</a:t>
            </a:r>
            <a:r>
              <a:rPr lang="arn-CL" altLang="zh-TW" sz="1000" dirty="0">
                <a:ea typeface="標楷體" pitchFamily="65" charset="-120"/>
                <a:cs typeface="Times New Roman" panose="02020603050405020304" pitchFamily="18" charset="0"/>
              </a:rPr>
              <a:t> manufacturing</a:t>
            </a:r>
            <a:r>
              <a:rPr lang="arn-CL" altLang="zh-TW" sz="1000" dirty="0" smtClean="0">
                <a:ea typeface="標楷體" pitchFamily="65" charset="-120"/>
                <a:cs typeface="Times New Roman" panose="02020603050405020304" pitchFamily="18" charset="0"/>
              </a:rPr>
              <a:t>.</a:t>
            </a:r>
            <a:endParaRPr lang="en-US" altLang="zh-TW" sz="1000" kern="0" dirty="0" smtClean="0">
              <a:ea typeface="標楷體" pitchFamily="65" charset="-120"/>
              <a:cs typeface="Times New Roman" panose="02020603050405020304" pitchFamily="18" charset="0"/>
            </a:endParaRPr>
          </a:p>
          <a:p>
            <a:pPr marL="895350" indent="-88900">
              <a:buFont typeface="Wingdings" pitchFamily="2" charset="2"/>
              <a:buChar char="l"/>
            </a:pPr>
            <a:r>
              <a:rPr lang="zh-TW" altLang="en-US" sz="1400" kern="0" dirty="0" smtClean="0">
                <a:ea typeface="標楷體" pitchFamily="65" charset="-120"/>
                <a:cs typeface="Times New Roman" panose="02020603050405020304" pitchFamily="18" charset="0"/>
              </a:rPr>
              <a:t>越南代工廠</a:t>
            </a:r>
            <a:r>
              <a:rPr lang="en-US" altLang="zh-TW" sz="1400" kern="0" dirty="0" smtClean="0">
                <a:ea typeface="標楷體" pitchFamily="65" charset="-120"/>
                <a:cs typeface="Times New Roman" panose="02020603050405020304" pitchFamily="18" charset="0"/>
              </a:rPr>
              <a:t>:</a:t>
            </a:r>
            <a:r>
              <a:rPr lang="zh-TW" altLang="en-US" sz="1400" kern="0" dirty="0" smtClean="0">
                <a:ea typeface="標楷體" pitchFamily="65" charset="-120"/>
                <a:cs typeface="Times New Roman" panose="02020603050405020304" pitchFamily="18" charset="0"/>
              </a:rPr>
              <a:t>主要生產</a:t>
            </a:r>
            <a:r>
              <a:rPr lang="en-US" altLang="zh-TW" sz="1400" kern="0" dirty="0" smtClean="0">
                <a:ea typeface="標楷體" pitchFamily="65" charset="-120"/>
                <a:cs typeface="Times New Roman" panose="02020603050405020304" pitchFamily="18" charset="0"/>
              </a:rPr>
              <a:t>4X4(</a:t>
            </a:r>
            <a:r>
              <a:rPr lang="zh-TW" altLang="en-US" sz="1400" kern="0" dirty="0" smtClean="0">
                <a:ea typeface="標楷體" pitchFamily="65" charset="-120"/>
                <a:cs typeface="Times New Roman" panose="02020603050405020304" pitchFamily="18" charset="0"/>
              </a:rPr>
              <a:t>四輪傳動休旅車胎</a:t>
            </a:r>
            <a:r>
              <a:rPr lang="en-US" altLang="zh-TW" sz="1400" kern="0" dirty="0" smtClean="0">
                <a:ea typeface="標楷體" pitchFamily="65" charset="-120"/>
                <a:cs typeface="Times New Roman" panose="02020603050405020304" pitchFamily="18" charset="0"/>
              </a:rPr>
              <a:t>)</a:t>
            </a:r>
            <a:r>
              <a:rPr lang="zh-TW" altLang="en-US" sz="1400" kern="0" dirty="0" smtClean="0">
                <a:ea typeface="標楷體" pitchFamily="65" charset="-120"/>
                <a:cs typeface="Times New Roman" panose="02020603050405020304" pitchFamily="18" charset="0"/>
              </a:rPr>
              <a:t>供銷北美區域。</a:t>
            </a:r>
            <a:endParaRPr lang="en-US" altLang="zh-TW" sz="1400" kern="0" dirty="0" smtClean="0">
              <a:ea typeface="標楷體" pitchFamily="65" charset="-120"/>
              <a:cs typeface="Times New Roman" panose="02020603050405020304" pitchFamily="18" charset="0"/>
            </a:endParaRPr>
          </a:p>
          <a:p>
            <a:pPr marL="1079500" indent="-184150">
              <a:buNone/>
            </a:pPr>
            <a:r>
              <a:rPr lang="en-US" altLang="zh-TW" sz="1000" dirty="0">
                <a:ea typeface="標楷體" pitchFamily="65" charset="-120"/>
                <a:cs typeface="Times New Roman" panose="02020603050405020304" pitchFamily="18" charset="0"/>
              </a:rPr>
              <a:t>Vietnam OEM plant: Primarily producing 4x4 (four-wheel drive SUV tires) for the North American regi</a:t>
            </a:r>
            <a:r>
              <a:rPr lang="en-US" altLang="zh-TW" sz="1200" dirty="0">
                <a:ea typeface="標楷體" pitchFamily="65" charset="-120"/>
                <a:cs typeface="Times New Roman" panose="02020603050405020304" pitchFamily="18" charset="0"/>
              </a:rPr>
              <a:t>on</a:t>
            </a:r>
            <a:r>
              <a:rPr lang="en-US" altLang="zh-TW" sz="1200" dirty="0" smtClean="0">
                <a:ea typeface="標楷體" pitchFamily="65" charset="-120"/>
                <a:cs typeface="Times New Roman" panose="02020603050405020304" pitchFamily="18" charset="0"/>
              </a:rPr>
              <a:t>.</a:t>
            </a:r>
          </a:p>
          <a:p>
            <a:pPr marL="1079500" indent="0">
              <a:buNone/>
            </a:pPr>
            <a:endParaRPr lang="en-US" altLang="zh-TW" sz="1000" kern="0" dirty="0" smtClean="0">
              <a:ea typeface="標楷體" pitchFamily="65" charset="-120"/>
              <a:cs typeface="Times New Roman" panose="02020603050405020304" pitchFamily="18" charset="0"/>
            </a:endParaRPr>
          </a:p>
          <a:p>
            <a:pPr marL="895350" indent="-88900">
              <a:buFont typeface="Wingdings" pitchFamily="2" charset="2"/>
              <a:buChar char="l"/>
            </a:pPr>
            <a:r>
              <a:rPr lang="zh-TW" altLang="en-US" sz="1400" kern="0" dirty="0" smtClean="0">
                <a:ea typeface="標楷體" pitchFamily="65" charset="-120"/>
                <a:cs typeface="Times New Roman" panose="02020603050405020304" pitchFamily="18" charset="0"/>
              </a:rPr>
              <a:t>南港新豐廠代工</a:t>
            </a:r>
            <a:r>
              <a:rPr lang="en-US" altLang="zh-TW" sz="1400" kern="0" dirty="0" smtClean="0">
                <a:ea typeface="標楷體" pitchFamily="65" charset="-120"/>
                <a:cs typeface="Times New Roman" panose="02020603050405020304" pitchFamily="18" charset="0"/>
              </a:rPr>
              <a:t>:</a:t>
            </a:r>
            <a:r>
              <a:rPr lang="zh-TW" altLang="en-US" sz="1400" kern="0" dirty="0" smtClean="0">
                <a:ea typeface="標楷體" pitchFamily="65" charset="-120"/>
                <a:cs typeface="Times New Roman" panose="02020603050405020304" pitchFamily="18" charset="0"/>
              </a:rPr>
              <a:t>主要供應</a:t>
            </a:r>
            <a:r>
              <a:rPr lang="en-US" altLang="zh-TW" sz="1400" kern="0" dirty="0" smtClean="0">
                <a:ea typeface="標楷體" pitchFamily="65" charset="-120"/>
                <a:cs typeface="Times New Roman" panose="02020603050405020304" pitchFamily="18" charset="0"/>
              </a:rPr>
              <a:t>PCR(</a:t>
            </a:r>
            <a:r>
              <a:rPr lang="zh-TW" altLang="en-US" sz="1400" kern="0" dirty="0" smtClean="0">
                <a:ea typeface="標楷體" pitchFamily="65" charset="-120"/>
                <a:cs typeface="Times New Roman" panose="02020603050405020304" pitchFamily="18" charset="0"/>
              </a:rPr>
              <a:t>轎車胎</a:t>
            </a:r>
            <a:r>
              <a:rPr lang="en-US" altLang="zh-TW" sz="1400" kern="0" dirty="0" smtClean="0">
                <a:ea typeface="標楷體" pitchFamily="65" charset="-120"/>
                <a:cs typeface="Times New Roman" panose="02020603050405020304" pitchFamily="18" charset="0"/>
              </a:rPr>
              <a:t>)</a:t>
            </a:r>
            <a:r>
              <a:rPr lang="zh-TW" altLang="en-US" sz="1400" kern="0" dirty="0" smtClean="0">
                <a:ea typeface="標楷體" pitchFamily="65" charset="-120"/>
                <a:cs typeface="Times New Roman" panose="02020603050405020304" pitchFamily="18" charset="0"/>
              </a:rPr>
              <a:t>，供全球北美以外市場。</a:t>
            </a:r>
            <a:endParaRPr lang="en-US" altLang="zh-TW" sz="1400" kern="0" dirty="0" smtClean="0">
              <a:ea typeface="標楷體" pitchFamily="65" charset="-120"/>
              <a:cs typeface="Times New Roman" panose="02020603050405020304" pitchFamily="18" charset="0"/>
            </a:endParaRPr>
          </a:p>
          <a:p>
            <a:pPr marL="1079500" indent="-184150">
              <a:buNone/>
            </a:pPr>
            <a:r>
              <a:rPr lang="en-US" altLang="zh-TW" sz="1000" dirty="0" smtClean="0">
                <a:ea typeface="標楷體" pitchFamily="65" charset="-120"/>
                <a:cs typeface="Times New Roman" panose="02020603050405020304" pitchFamily="18" charset="0"/>
              </a:rPr>
              <a:t> </a:t>
            </a:r>
            <a:r>
              <a:rPr lang="en-US" altLang="zh-TW" sz="1000" dirty="0" err="1" smtClean="0">
                <a:ea typeface="標楷體" pitchFamily="65" charset="-120"/>
                <a:cs typeface="Times New Roman" panose="02020603050405020304" pitchFamily="18" charset="0"/>
              </a:rPr>
              <a:t>Nangang</a:t>
            </a:r>
            <a:r>
              <a:rPr lang="en-US" altLang="zh-TW" sz="1000" dirty="0" smtClean="0">
                <a:ea typeface="標楷體" pitchFamily="65" charset="-120"/>
                <a:cs typeface="Times New Roman" panose="02020603050405020304" pitchFamily="18" charset="0"/>
              </a:rPr>
              <a:t> </a:t>
            </a:r>
            <a:r>
              <a:rPr lang="en-US" altLang="zh-TW" sz="1000" dirty="0" err="1">
                <a:ea typeface="標楷體" pitchFamily="65" charset="-120"/>
                <a:cs typeface="Times New Roman" panose="02020603050405020304" pitchFamily="18" charset="0"/>
              </a:rPr>
              <a:t>Xinfeng</a:t>
            </a:r>
            <a:r>
              <a:rPr lang="en-US" altLang="zh-TW" sz="1000" dirty="0">
                <a:ea typeface="標楷體" pitchFamily="65" charset="-120"/>
                <a:cs typeface="Times New Roman" panose="02020603050405020304" pitchFamily="18" charset="0"/>
              </a:rPr>
              <a:t> OEM plant: Primarily supplying PCR (car tires) to markets outside North America</a:t>
            </a:r>
            <a:r>
              <a:rPr lang="en-US" altLang="zh-TW" sz="1200" dirty="0">
                <a:ea typeface="標楷體" pitchFamily="65" charset="-120"/>
                <a:cs typeface="Times New Roman" panose="02020603050405020304" pitchFamily="18" charset="0"/>
              </a:rPr>
              <a:t>. </a:t>
            </a:r>
            <a:endParaRPr lang="en-US" altLang="zh-TW" sz="1200" dirty="0" smtClean="0">
              <a:ea typeface="標楷體" pitchFamily="65" charset="-120"/>
              <a:cs typeface="Times New Roman" panose="02020603050405020304" pitchFamily="18" charset="0"/>
            </a:endParaRPr>
          </a:p>
          <a:p>
            <a:pPr marL="1079500" indent="0">
              <a:buNone/>
            </a:pPr>
            <a:endParaRPr lang="en-US" altLang="zh-TW" sz="1000" kern="0" dirty="0" smtClean="0">
              <a:ea typeface="標楷體" pitchFamily="65" charset="-120"/>
              <a:cs typeface="Times New Roman" panose="02020603050405020304" pitchFamily="18" charset="0"/>
            </a:endParaRPr>
          </a:p>
          <a:p>
            <a:pPr marL="895350" indent="-88900">
              <a:buFont typeface="Wingdings" pitchFamily="2" charset="2"/>
              <a:buChar char="l"/>
            </a:pPr>
            <a:r>
              <a:rPr lang="zh-TW" altLang="en-US" sz="1400" kern="0" dirty="0" smtClean="0">
                <a:ea typeface="標楷體" pitchFamily="65" charset="-120"/>
                <a:cs typeface="Times New Roman" panose="02020603050405020304" pitchFamily="18" charset="0"/>
              </a:rPr>
              <a:t>泰國廠代工</a:t>
            </a:r>
            <a:r>
              <a:rPr lang="en-US" altLang="zh-TW" sz="1400" kern="0" dirty="0" smtClean="0">
                <a:ea typeface="標楷體" pitchFamily="65" charset="-120"/>
                <a:cs typeface="Times New Roman" panose="02020603050405020304" pitchFamily="18" charset="0"/>
              </a:rPr>
              <a:t>:</a:t>
            </a:r>
            <a:r>
              <a:rPr lang="zh-TW" altLang="en-US" sz="1400" kern="0" dirty="0" smtClean="0">
                <a:ea typeface="標楷體" pitchFamily="65" charset="-120"/>
                <a:cs typeface="Times New Roman" panose="02020603050405020304" pitchFamily="18" charset="0"/>
              </a:rPr>
              <a:t>增加</a:t>
            </a:r>
            <a:r>
              <a:rPr lang="en-US" altLang="zh-TW" sz="1400" kern="0" dirty="0" smtClean="0">
                <a:ea typeface="標楷體" pitchFamily="65" charset="-120"/>
                <a:cs typeface="Times New Roman" panose="02020603050405020304" pitchFamily="18" charset="0"/>
              </a:rPr>
              <a:t>PCR (</a:t>
            </a:r>
            <a:r>
              <a:rPr lang="zh-TW" altLang="en-US" sz="1400" kern="0" dirty="0" smtClean="0">
                <a:ea typeface="標楷體" pitchFamily="65" charset="-120"/>
                <a:cs typeface="Times New Roman" panose="02020603050405020304" pitchFamily="18" charset="0"/>
              </a:rPr>
              <a:t>轎車胎</a:t>
            </a:r>
            <a:r>
              <a:rPr lang="en-US" altLang="zh-TW" sz="1400" kern="0" dirty="0" smtClean="0">
                <a:ea typeface="標楷體" pitchFamily="65" charset="-120"/>
                <a:cs typeface="Times New Roman" panose="02020603050405020304" pitchFamily="18" charset="0"/>
              </a:rPr>
              <a:t>)</a:t>
            </a:r>
            <a:r>
              <a:rPr lang="zh-TW" altLang="en-US" sz="1400" kern="0" dirty="0" smtClean="0">
                <a:ea typeface="標楷體" pitchFamily="65" charset="-120"/>
                <a:cs typeface="Times New Roman" panose="02020603050405020304" pitchFamily="18" charset="0"/>
              </a:rPr>
              <a:t>供美國及其他市場。</a:t>
            </a:r>
            <a:endParaRPr lang="en-US" altLang="zh-TW" sz="1400" kern="0" dirty="0" smtClean="0">
              <a:ea typeface="標楷體" pitchFamily="65" charset="-120"/>
              <a:cs typeface="Times New Roman" panose="02020603050405020304" pitchFamily="18" charset="0"/>
            </a:endParaRPr>
          </a:p>
          <a:p>
            <a:pPr marL="1079500" indent="-184150">
              <a:buNone/>
            </a:pPr>
            <a:r>
              <a:rPr lang="en-US" altLang="zh-TW" sz="900" dirty="0" smtClean="0">
                <a:ea typeface="標楷體" pitchFamily="65" charset="-120"/>
                <a:cs typeface="Times New Roman" panose="02020603050405020304" pitchFamily="18" charset="0"/>
              </a:rPr>
              <a:t>Thailand </a:t>
            </a:r>
            <a:r>
              <a:rPr lang="en-US" altLang="zh-TW" sz="900" dirty="0">
                <a:ea typeface="標楷體" pitchFamily="65" charset="-120"/>
                <a:cs typeface="Times New Roman" panose="02020603050405020304" pitchFamily="18" charset="0"/>
              </a:rPr>
              <a:t>OEM plant: Increasing PCR (car tire) supply to the US and other markets. </a:t>
            </a:r>
            <a:endParaRPr lang="en-US" altLang="zh-TW" sz="900" dirty="0" smtClean="0">
              <a:ea typeface="標楷體" pitchFamily="65" charset="-120"/>
              <a:cs typeface="Times New Roman" panose="02020603050405020304" pitchFamily="18" charset="0"/>
            </a:endParaRPr>
          </a:p>
          <a:p>
            <a:pPr marL="1079500" indent="0">
              <a:buNone/>
            </a:pPr>
            <a:endParaRPr lang="en-US" altLang="zh-TW" sz="1000" kern="0" dirty="0" smtClean="0">
              <a:ea typeface="標楷體" pitchFamily="65" charset="-120"/>
              <a:cs typeface="Times New Roman" panose="02020603050405020304" pitchFamily="18" charset="0"/>
            </a:endParaRPr>
          </a:p>
          <a:p>
            <a:pPr marL="895350" indent="-88900">
              <a:buFont typeface="Wingdings" pitchFamily="2" charset="2"/>
              <a:buChar char="l"/>
            </a:pPr>
            <a:r>
              <a:rPr lang="zh-TW" altLang="en-US" sz="1400" kern="0" dirty="0" smtClean="0">
                <a:ea typeface="標楷體" pitchFamily="65" charset="-120"/>
                <a:cs typeface="Times New Roman" panose="02020603050405020304" pitchFamily="18" charset="0"/>
              </a:rPr>
              <a:t>考量未來產品多元化發展、時效性及保障輪胎貨源長期穩定供應，亦增加大陸及東南亞其他代工廠合作並行因應</a:t>
            </a:r>
            <a:endParaRPr lang="en-US" altLang="zh-TW" sz="1400" kern="0" dirty="0" smtClean="0">
              <a:ea typeface="標楷體" pitchFamily="65" charset="-120"/>
              <a:cs typeface="Times New Roman" panose="02020603050405020304" pitchFamily="18" charset="0"/>
            </a:endParaRPr>
          </a:p>
          <a:p>
            <a:pPr marL="1079500" indent="-95250">
              <a:buNone/>
            </a:pPr>
            <a:r>
              <a:rPr lang="en-US" altLang="zh-TW" sz="1000" dirty="0" smtClean="0">
                <a:ea typeface="標楷體" pitchFamily="65" charset="-120"/>
                <a:cs typeface="Times New Roman" panose="02020603050405020304" pitchFamily="18" charset="0"/>
              </a:rPr>
              <a:t>Considering </a:t>
            </a:r>
            <a:r>
              <a:rPr lang="en-US" altLang="zh-TW" sz="1000" dirty="0">
                <a:ea typeface="標楷體" pitchFamily="65" charset="-120"/>
                <a:cs typeface="Times New Roman" panose="02020603050405020304" pitchFamily="18" charset="0"/>
              </a:rPr>
              <a:t>future product diversification, timeliness, and ensuring a stable long-term tire supply, we are also increasing cooperation with other </a:t>
            </a:r>
            <a:endParaRPr lang="en-US" altLang="zh-TW" sz="1000" dirty="0" smtClean="0">
              <a:ea typeface="標楷體" pitchFamily="65" charset="-120"/>
              <a:cs typeface="Times New Roman" panose="02020603050405020304" pitchFamily="18" charset="0"/>
            </a:endParaRPr>
          </a:p>
          <a:p>
            <a:pPr marL="1079500" indent="-95250">
              <a:buNone/>
            </a:pPr>
            <a:r>
              <a:rPr lang="en-US" altLang="zh-TW" sz="1000" dirty="0" smtClean="0">
                <a:ea typeface="標楷體" pitchFamily="65" charset="-120"/>
                <a:cs typeface="Times New Roman" panose="02020603050405020304" pitchFamily="18" charset="0"/>
              </a:rPr>
              <a:t>OEM </a:t>
            </a:r>
            <a:r>
              <a:rPr lang="en-US" altLang="zh-TW" sz="1000" dirty="0">
                <a:ea typeface="標楷體" pitchFamily="65" charset="-120"/>
                <a:cs typeface="Times New Roman" panose="02020603050405020304" pitchFamily="18" charset="0"/>
              </a:rPr>
              <a:t>plants in mainland China and Southeast Asia</a:t>
            </a:r>
            <a:r>
              <a:rPr lang="en-US" altLang="zh-TW" sz="1000" dirty="0" smtClean="0">
                <a:ea typeface="標楷體" pitchFamily="65" charset="-120"/>
                <a:cs typeface="Times New Roman" panose="02020603050405020304" pitchFamily="18" charset="0"/>
              </a:rPr>
              <a:t>.</a:t>
            </a:r>
          </a:p>
          <a:p>
            <a:pPr marL="1079500" indent="0">
              <a:buNone/>
            </a:pPr>
            <a:endParaRPr lang="en-US" altLang="zh-TW" sz="1000" kern="0" dirty="0" smtClean="0">
              <a:ea typeface="標楷體" pitchFamily="65" charset="-120"/>
              <a:cs typeface="Times New Roman" panose="02020603050405020304" pitchFamily="18" charset="0"/>
            </a:endParaRPr>
          </a:p>
          <a:p>
            <a:pPr marL="717550" indent="-88900">
              <a:buFont typeface="Wingdings" pitchFamily="2" charset="2"/>
              <a:buChar char="u"/>
            </a:pPr>
            <a:r>
              <a:rPr lang="zh-TW" altLang="en-US" sz="1400" kern="0" dirty="0" smtClean="0">
                <a:ea typeface="標楷體" pitchFamily="65" charset="-120"/>
                <a:cs typeface="Times New Roman" panose="02020603050405020304" pitchFamily="18" charset="0"/>
              </a:rPr>
              <a:t>持續接觸</a:t>
            </a:r>
            <a:r>
              <a:rPr lang="zh-TW" altLang="en-US" sz="1400" kern="0" dirty="0" smtClean="0">
                <a:ea typeface="標楷體" pitchFamily="65" charset="-120"/>
                <a:cs typeface="Times New Roman" panose="02020603050405020304" pitchFamily="18" charset="0"/>
              </a:rPr>
              <a:t>未來合作</a:t>
            </a:r>
            <a:r>
              <a:rPr lang="zh-TW" altLang="en-US" sz="1400" kern="0" dirty="0" smtClean="0">
                <a:ea typeface="標楷體" pitchFamily="65" charset="-120"/>
                <a:cs typeface="Times New Roman" panose="02020603050405020304" pitchFamily="18" charset="0"/>
              </a:rPr>
              <a:t>廠家，以穩定供貨</a:t>
            </a:r>
            <a:r>
              <a:rPr lang="zh-TW" altLang="en-US" sz="1400" kern="0" dirty="0" smtClean="0">
                <a:ea typeface="標楷體" pitchFamily="65" charset="-120"/>
                <a:cs typeface="Times New Roman" panose="02020603050405020304" pitchFamily="18" charset="0"/>
              </a:rPr>
              <a:t>、降低貿易障礙、</a:t>
            </a:r>
            <a:r>
              <a:rPr lang="zh-TW" altLang="en-US" sz="1400" kern="0" dirty="0" smtClean="0">
                <a:ea typeface="標楷體" pitchFamily="65" charset="-120"/>
                <a:cs typeface="Times New Roman" panose="02020603050405020304" pitchFamily="18" charset="0"/>
              </a:rPr>
              <a:t>品質優良且價格具競爭力之廠家為合作</a:t>
            </a:r>
            <a:r>
              <a:rPr lang="zh-TW" altLang="en-US" sz="1400" kern="0" dirty="0" smtClean="0">
                <a:ea typeface="標楷體" pitchFamily="65" charset="-120"/>
                <a:cs typeface="Times New Roman" panose="02020603050405020304" pitchFamily="18" charset="0"/>
              </a:rPr>
              <a:t>對象。</a:t>
            </a:r>
            <a:endParaRPr lang="en-US" altLang="zh-TW" sz="1400" kern="0" dirty="0" smtClean="0">
              <a:ea typeface="標楷體" pitchFamily="65" charset="-120"/>
              <a:cs typeface="Times New Roman" panose="02020603050405020304" pitchFamily="18" charset="0"/>
            </a:endParaRPr>
          </a:p>
          <a:p>
            <a:pPr marL="895350" indent="0">
              <a:buNone/>
            </a:pPr>
            <a:r>
              <a:rPr lang="en-US" altLang="zh-TW" sz="1000" dirty="0" smtClean="0">
                <a:ea typeface="標楷體" pitchFamily="65" charset="-120"/>
                <a:cs typeface="Times New Roman" panose="02020603050405020304" pitchFamily="18" charset="0"/>
              </a:rPr>
              <a:t>We </a:t>
            </a:r>
            <a:r>
              <a:rPr lang="en-US" altLang="zh-TW" sz="1000" dirty="0">
                <a:ea typeface="標楷體" pitchFamily="65" charset="-120"/>
                <a:cs typeface="Times New Roman" panose="02020603050405020304" pitchFamily="18" charset="0"/>
              </a:rPr>
              <a:t>will continue to contact potential future partners, focusing on those with stable supply, low trade barriers, excellent quality, and competitive </a:t>
            </a:r>
            <a:r>
              <a:rPr lang="en-US" altLang="zh-TW" sz="1000" dirty="0" smtClean="0">
                <a:ea typeface="標楷體" pitchFamily="65" charset="-120"/>
                <a:cs typeface="Times New Roman" panose="02020603050405020304" pitchFamily="18" charset="0"/>
              </a:rPr>
              <a:t>      </a:t>
            </a:r>
            <a:r>
              <a:rPr lang="en-US" altLang="zh-TW" sz="1000" dirty="0" smtClean="0">
                <a:ea typeface="標楷體" pitchFamily="65" charset="-120"/>
                <a:cs typeface="Times New Roman" panose="02020603050405020304" pitchFamily="18" charset="0"/>
              </a:rPr>
              <a:t>prices</a:t>
            </a:r>
            <a:r>
              <a:rPr lang="en-US" altLang="zh-TW" sz="1000" dirty="0">
                <a:ea typeface="標楷體" pitchFamily="65" charset="-120"/>
                <a:cs typeface="Times New Roman" panose="02020603050405020304" pitchFamily="18" charset="0"/>
              </a:rPr>
              <a:t>. </a:t>
            </a:r>
            <a:endParaRPr lang="en-US" altLang="zh-TW" sz="1000" dirty="0" smtClean="0">
              <a:ea typeface="標楷體" pitchFamily="65" charset="-120"/>
              <a:cs typeface="Times New Roman" panose="02020603050405020304" pitchFamily="18" charset="0"/>
            </a:endParaRPr>
          </a:p>
          <a:p>
            <a:pPr marL="895350" indent="0">
              <a:buNone/>
            </a:pPr>
            <a:endParaRPr lang="en-US" altLang="zh-TW" sz="1000" kern="0" dirty="0" smtClean="0">
              <a:ea typeface="標楷體" pitchFamily="65" charset="-120"/>
              <a:cs typeface="Times New Roman" panose="02020603050405020304" pitchFamily="18" charset="0"/>
            </a:endParaRPr>
          </a:p>
          <a:p>
            <a:pPr marL="628650" indent="-176213">
              <a:buFont typeface="Wingdings" pitchFamily="2" charset="2"/>
              <a:buChar char="n"/>
            </a:pPr>
            <a:r>
              <a:rPr lang="zh-TW" altLang="en-US" sz="1800" b="1" dirty="0" smtClean="0">
                <a:solidFill>
                  <a:srgbClr val="0000FF"/>
                </a:solidFill>
                <a:latin typeface="標楷體" pitchFamily="65" charset="-120"/>
                <a:ea typeface="標楷體" pitchFamily="65" charset="-120"/>
                <a:cs typeface="Times New Roman" panose="02020603050405020304" pitchFamily="18" charset="0"/>
              </a:rPr>
              <a:t>逐步產業轉型</a:t>
            </a:r>
            <a:r>
              <a:rPr lang="en-US" altLang="zh-TW" sz="1800" b="1" dirty="0" smtClean="0">
                <a:solidFill>
                  <a:srgbClr val="0000FF"/>
                </a:solidFill>
                <a:latin typeface="標楷體" pitchFamily="65" charset="-120"/>
                <a:ea typeface="標楷體" pitchFamily="65" charset="-120"/>
                <a:cs typeface="Times New Roman" panose="02020603050405020304" pitchFamily="18" charset="0"/>
              </a:rPr>
              <a:t>:</a:t>
            </a:r>
            <a:endParaRPr lang="en-US" altLang="zh-TW" sz="1800" b="1" dirty="0" smtClean="0">
              <a:solidFill>
                <a:srgbClr val="0000FF"/>
              </a:solidFill>
              <a:latin typeface="+mj-lt"/>
              <a:ea typeface="標楷體" pitchFamily="65" charset="-120"/>
              <a:cs typeface="Times New Roman" panose="02020603050405020304" pitchFamily="18" charset="0"/>
            </a:endParaRPr>
          </a:p>
          <a:p>
            <a:pPr marL="895350" indent="-266700" defTabSz="1074738">
              <a:buNone/>
            </a:pPr>
            <a:r>
              <a:rPr lang="en-US" altLang="zh-TW" sz="1000" dirty="0" smtClean="0">
                <a:ea typeface="標楷體" pitchFamily="65" charset="-120"/>
                <a:cs typeface="Times New Roman" panose="02020603050405020304" pitchFamily="18" charset="0"/>
              </a:rPr>
              <a:t>Gradual Industrial Transformation</a:t>
            </a:r>
            <a:endParaRPr lang="zh-CN" altLang="en-US" sz="1000" dirty="0" smtClean="0">
              <a:ea typeface="標楷體" pitchFamily="65" charset="-120"/>
              <a:cs typeface="Times New Roman" panose="02020603050405020304" pitchFamily="18" charset="0"/>
            </a:endParaRPr>
          </a:p>
          <a:p>
            <a:pPr marL="1349375" indent="-269875">
              <a:buFont typeface="Wingdings" pitchFamily="2" charset="2"/>
              <a:buChar char="l"/>
            </a:pPr>
            <a:endParaRPr lang="en-US" altLang="zh-TW" sz="2000" kern="0" dirty="0" smtClean="0">
              <a:ea typeface="標楷體" pitchFamily="65" charset="-120"/>
              <a:cs typeface="Times New Roman" panose="02020603050405020304" pitchFamily="18" charset="0"/>
            </a:endParaRPr>
          </a:p>
          <a:p>
            <a:pPr marL="1349375" indent="-457200"/>
            <a:endParaRPr lang="en-US" altLang="zh-TW" sz="2000" kern="0" dirty="0" smtClean="0">
              <a:ea typeface="標楷體" pitchFamily="65" charset="-120"/>
              <a:cs typeface="Times New Roman" panose="02020603050405020304" pitchFamily="18" charset="0"/>
            </a:endParaRPr>
          </a:p>
          <a:p>
            <a:pPr marL="1349375" indent="-457200" defTabSz="1074738"/>
            <a:endParaRPr lang="zh-CN" altLang="en-US" kern="0" dirty="0">
              <a:ea typeface="標楷體" pitchFamily="65" charset="-120"/>
              <a:cs typeface="Times New Roman" panose="02020603050405020304" pitchFamily="18" charset="0"/>
            </a:endParaRPr>
          </a:p>
        </p:txBody>
      </p:sp>
      <p:sp>
        <p:nvSpPr>
          <p:cNvPr id="1048622" name="投影片編號版面配置區 3"/>
          <p:cNvSpPr txBox="1"/>
          <p:nvPr/>
        </p:nvSpPr>
        <p:spPr>
          <a:xfrm>
            <a:off x="7956376" y="6309320"/>
            <a:ext cx="864096" cy="432048"/>
          </a:xfrm>
          <a:prstGeom prst="ellipse">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pPr>
            <a:fld id="{E0F57FC0-FB17-4F21-A88B-31C004544A48}" type="slidenum">
              <a:rPr kumimoji="0" lang="zh-TW" altLang="en-US" sz="1800" b="1" i="0" u="none" strike="noStrike" kern="1200" cap="none" spc="0" normalizeH="0" baseline="0" noProof="0" smtClean="0">
                <a:ln>
                  <a:noFill/>
                </a:ln>
                <a:solidFill>
                  <a:srgbClr val="FF0000"/>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pPr>
              <a:t>8</a:t>
            </a:fld>
            <a:endParaRPr kumimoji="0" lang="zh-TW" altLang="en-US" sz="1800" b="1"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5" name="Line 1487"/>
          <p:cNvSpPr>
            <a:spLocks noChangeShapeType="1"/>
          </p:cNvSpPr>
          <p:nvPr/>
        </p:nvSpPr>
        <p:spPr bwMode="auto">
          <a:xfrm>
            <a:off x="-1587500" y="981075"/>
            <a:ext cx="0" cy="0"/>
          </a:xfrm>
          <a:prstGeom prst="line">
            <a:avLst/>
          </a:prstGeom>
          <a:noFill/>
          <a:ln w="12700" cap="rnd">
            <a:solidFill>
              <a:srgbClr val="000000"/>
            </a:solidFill>
            <a:round/>
            <a:headEnd/>
            <a:tailEnd/>
          </a:ln>
        </p:spPr>
        <p:txBody>
          <a:bodyPr/>
          <a:lstStyle/>
          <a:p>
            <a:endParaRPr lang="zh-TW" altLang="en-US"/>
          </a:p>
        </p:txBody>
      </p:sp>
      <p:sp>
        <p:nvSpPr>
          <p:cNvPr id="1048626" name="Rectangle 6"/>
          <p:cNvSpPr txBox="1">
            <a:spLocks noChangeArrowheads="1"/>
          </p:cNvSpPr>
          <p:nvPr/>
        </p:nvSpPr>
        <p:spPr>
          <a:xfrm>
            <a:off x="179512" y="404664"/>
            <a:ext cx="8568952" cy="6336704"/>
          </a:xfrm>
          <a:prstGeom prst="rect">
            <a:avLst/>
          </a:prstGeom>
          <a:noFill/>
        </p:spPr>
        <p:txBody>
          <a:bodyPr/>
          <a:lstStyle/>
          <a:p>
            <a:pPr>
              <a:buFont typeface="Wingdings" pitchFamily="2" charset="2"/>
              <a:buChar char="n"/>
            </a:pPr>
            <a:r>
              <a:rPr lang="en-US" altLang="zh-TW" sz="1400" b="1" dirty="0">
                <a:ea typeface="標楷體" pitchFamily="65" charset="-120"/>
                <a:cs typeface="Times New Roman" panose="02020603050405020304" pitchFamily="18" charset="0"/>
              </a:rPr>
              <a:t>   </a:t>
            </a:r>
            <a:r>
              <a:rPr lang="zh-TW" altLang="en-US" sz="1400" b="1" kern="0" dirty="0" smtClean="0">
                <a:ea typeface="標楷體" pitchFamily="65" charset="-120"/>
                <a:cs typeface="Times New Roman" panose="02020603050405020304" pitchFamily="18" charset="0"/>
              </a:rPr>
              <a:t>資產活化</a:t>
            </a:r>
            <a:r>
              <a:rPr lang="zh-TW" altLang="en-US" sz="1400" b="1" kern="0" dirty="0" smtClean="0">
                <a:ea typeface="標楷體" pitchFamily="65" charset="-120"/>
                <a:cs typeface="Times New Roman" panose="02020603050405020304" pitchFamily="18" charset="0"/>
              </a:rPr>
              <a:t>：</a:t>
            </a:r>
            <a:r>
              <a:rPr lang="en-US" altLang="zh-TW" sz="1000" kern="0" dirty="0" smtClean="0">
                <a:latin typeface="+mj-lt"/>
                <a:ea typeface="標楷體" pitchFamily="65" charset="-120"/>
                <a:cs typeface="Times New Roman" panose="02020603050405020304" pitchFamily="18" charset="0"/>
              </a:rPr>
              <a:t>Asset </a:t>
            </a:r>
            <a:r>
              <a:rPr lang="en-US" altLang="zh-TW" sz="1000" kern="0" dirty="0" smtClean="0">
                <a:latin typeface="+mj-lt"/>
                <a:ea typeface="標楷體" pitchFamily="65" charset="-120"/>
                <a:cs typeface="Times New Roman" panose="02020603050405020304" pitchFamily="18" charset="0"/>
              </a:rPr>
              <a:t>Activation</a:t>
            </a:r>
            <a:endParaRPr lang="en-US" altLang="zh-TW" sz="1000" kern="0" dirty="0">
              <a:latin typeface="+mj-lt"/>
              <a:ea typeface="標楷體" pitchFamily="65" charset="-120"/>
              <a:cs typeface="Times New Roman" panose="02020603050405020304" pitchFamily="18" charset="0"/>
            </a:endParaRPr>
          </a:p>
          <a:p>
            <a:pPr marL="898525" indent="-357188" defTabSz="898525"/>
            <a:r>
              <a:rPr lang="en-US" altLang="zh-TW" sz="1400" b="1" dirty="0" smtClean="0">
                <a:solidFill>
                  <a:srgbClr val="3366FF"/>
                </a:solidFill>
                <a:latin typeface="標楷體" panose="03000509000000000000" pitchFamily="65" charset="-120"/>
                <a:ea typeface="標楷體" panose="03000509000000000000" pitchFamily="65" charset="-120"/>
              </a:rPr>
              <a:t>1.</a:t>
            </a:r>
            <a:r>
              <a:rPr lang="zh-TW" altLang="en-US" sz="1400" b="1" dirty="0" smtClean="0">
                <a:solidFill>
                  <a:srgbClr val="3366FF"/>
                </a:solidFill>
                <a:latin typeface="標楷體" panose="03000509000000000000" pitchFamily="65" charset="-120"/>
                <a:ea typeface="標楷體" panose="03000509000000000000" pitchFamily="65" charset="-120"/>
              </a:rPr>
              <a:t>工商綜合區</a:t>
            </a:r>
            <a:r>
              <a:rPr lang="zh-TW" altLang="en-US" sz="1400" b="1" dirty="0" smtClean="0">
                <a:solidFill>
                  <a:srgbClr val="3366FF"/>
                </a:solidFill>
                <a:latin typeface="標楷體" panose="03000509000000000000" pitchFamily="65" charset="-120"/>
                <a:ea typeface="標楷體" panose="03000509000000000000" pitchFamily="65" charset="-120"/>
              </a:rPr>
              <a:t>土地</a:t>
            </a:r>
            <a:r>
              <a:rPr lang="arn-CL" altLang="zh-TW" sz="1600" kern="0" dirty="0" smtClean="0">
                <a:latin typeface="+mj-lt"/>
                <a:ea typeface="標楷體" pitchFamily="65" charset="-120"/>
                <a:cs typeface="Times New Roman" panose="02020603050405020304" pitchFamily="18" charset="0"/>
              </a:rPr>
              <a:t> </a:t>
            </a:r>
            <a:r>
              <a:rPr lang="arn-CL" altLang="zh-TW" sz="2800" kern="0" dirty="0" smtClean="0">
                <a:ea typeface="標楷體" pitchFamily="65" charset="-120"/>
                <a:cs typeface="Times New Roman" panose="02020603050405020304" pitchFamily="18" charset="0"/>
              </a:rPr>
              <a:t> </a:t>
            </a:r>
            <a:r>
              <a:rPr lang="arn-CL" altLang="zh-TW" sz="1000" kern="0" dirty="0" smtClean="0">
                <a:ea typeface="標楷體" pitchFamily="65" charset="-120"/>
                <a:cs typeface="Times New Roman" panose="02020603050405020304" pitchFamily="18" charset="0"/>
              </a:rPr>
              <a:t>Industrial and Commercial Comprehensive Zone Land</a:t>
            </a:r>
            <a:r>
              <a:rPr lang="arn-CL" altLang="zh-TW" sz="1000" kern="0" dirty="0" smtClean="0">
                <a:latin typeface="+mj-lt"/>
                <a:ea typeface="標楷體" pitchFamily="65" charset="-120"/>
                <a:cs typeface="Times New Roman" panose="02020603050405020304" pitchFamily="18" charset="0"/>
              </a:rPr>
              <a:t>   </a:t>
            </a:r>
            <a:endParaRPr lang="en-US" altLang="zh-TW" sz="1000" kern="0" dirty="0" smtClean="0">
              <a:latin typeface="+mj-lt"/>
              <a:ea typeface="標楷體" pitchFamily="65" charset="-120"/>
              <a:cs typeface="Times New Roman" panose="02020603050405020304" pitchFamily="18" charset="0"/>
            </a:endParaRPr>
          </a:p>
          <a:p>
            <a:pPr marL="898525" indent="-95250" defTabSz="898525">
              <a:buFont typeface="Wingdings" pitchFamily="2" charset="2"/>
              <a:buChar char="l"/>
            </a:pPr>
            <a:r>
              <a:rPr lang="zh-TW" altLang="en-US" sz="1400" b="1" dirty="0" smtClean="0">
                <a:solidFill>
                  <a:schemeClr val="tx2">
                    <a:lumMod val="50000"/>
                  </a:schemeClr>
                </a:solidFill>
                <a:latin typeface="標楷體" panose="03000509000000000000" pitchFamily="65" charset="-120"/>
                <a:ea typeface="標楷體" panose="03000509000000000000" pitchFamily="65" charset="-120"/>
              </a:rPr>
              <a:t>已</a:t>
            </a:r>
            <a:r>
              <a:rPr lang="zh-TW" altLang="en-US" sz="1400" b="1" dirty="0" smtClean="0">
                <a:solidFill>
                  <a:schemeClr val="tx2">
                    <a:lumMod val="50000"/>
                  </a:schemeClr>
                </a:solidFill>
                <a:latin typeface="標楷體" panose="03000509000000000000" pitchFamily="65" charset="-120"/>
                <a:ea typeface="標楷體" panose="03000509000000000000" pitchFamily="65" charset="-120"/>
              </a:rPr>
              <a:t>解除土地移轉限制</a:t>
            </a:r>
            <a:r>
              <a:rPr lang="en-US" altLang="zh-TW" sz="1400" b="1" dirty="0" smtClean="0">
                <a:solidFill>
                  <a:schemeClr val="tx2">
                    <a:lumMod val="50000"/>
                  </a:schemeClr>
                </a:solidFill>
                <a:latin typeface="標楷體" panose="03000509000000000000" pitchFamily="65" charset="-120"/>
                <a:ea typeface="標楷體" panose="03000509000000000000" pitchFamily="65" charset="-120"/>
              </a:rPr>
              <a:t> </a:t>
            </a:r>
            <a:endParaRPr lang="en-US" altLang="zh-TW" sz="1400" b="1" dirty="0" smtClean="0">
              <a:solidFill>
                <a:schemeClr val="tx2">
                  <a:lumMod val="50000"/>
                </a:schemeClr>
              </a:solidFill>
              <a:latin typeface="標楷體" panose="03000509000000000000" pitchFamily="65" charset="-120"/>
              <a:ea typeface="標楷體" panose="03000509000000000000" pitchFamily="65" charset="-120"/>
            </a:endParaRPr>
          </a:p>
          <a:p>
            <a:pPr marL="898525" indent="-95250" defTabSz="898525"/>
            <a:r>
              <a:rPr lang="en-US" altLang="zh-TW" sz="1200" b="1" dirty="0" smtClean="0">
                <a:solidFill>
                  <a:schemeClr val="tx2">
                    <a:lumMod val="50000"/>
                  </a:schemeClr>
                </a:solidFill>
                <a:latin typeface="標楷體" panose="03000509000000000000" pitchFamily="65" charset="-120"/>
                <a:ea typeface="標楷體" panose="03000509000000000000" pitchFamily="65" charset="-120"/>
              </a:rPr>
              <a:t> </a:t>
            </a:r>
            <a:r>
              <a:rPr lang="en-US" altLang="zh-TW" sz="1200" b="1" dirty="0" smtClean="0">
                <a:solidFill>
                  <a:schemeClr val="tx2">
                    <a:lumMod val="50000"/>
                  </a:schemeClr>
                </a:solidFill>
                <a:latin typeface="標楷體" panose="03000509000000000000" pitchFamily="65" charset="-120"/>
                <a:ea typeface="標楷體" panose="03000509000000000000" pitchFamily="65" charset="-120"/>
              </a:rPr>
              <a:t> </a:t>
            </a:r>
            <a:r>
              <a:rPr lang="en-US" altLang="zh-TW" sz="1000" kern="0" dirty="0" smtClean="0">
                <a:latin typeface="+mj-lt"/>
                <a:ea typeface="標楷體" pitchFamily="65" charset="-120"/>
                <a:cs typeface="Times New Roman" panose="02020603050405020304" pitchFamily="18" charset="0"/>
              </a:rPr>
              <a:t>The </a:t>
            </a:r>
            <a:r>
              <a:rPr lang="en-US" altLang="zh-TW" sz="1000" kern="0" dirty="0">
                <a:latin typeface="+mj-lt"/>
                <a:ea typeface="標楷體" pitchFamily="65" charset="-120"/>
                <a:cs typeface="Times New Roman" panose="02020603050405020304" pitchFamily="18" charset="0"/>
              </a:rPr>
              <a:t>land transfer restrictions have been lifted</a:t>
            </a:r>
            <a:r>
              <a:rPr lang="en-US" altLang="zh-TW" sz="1000" dirty="0">
                <a:solidFill>
                  <a:schemeClr val="tx2">
                    <a:lumMod val="50000"/>
                  </a:schemeClr>
                </a:solidFill>
                <a:latin typeface="標楷體" panose="03000509000000000000" pitchFamily="65" charset="-120"/>
                <a:ea typeface="標楷體" panose="03000509000000000000" pitchFamily="65" charset="-120"/>
              </a:rPr>
              <a:t>. </a:t>
            </a:r>
            <a:endParaRPr lang="en-US" altLang="zh-TW" sz="1000" dirty="0" smtClean="0">
              <a:solidFill>
                <a:schemeClr val="tx2">
                  <a:lumMod val="50000"/>
                </a:schemeClr>
              </a:solidFill>
              <a:latin typeface="標楷體" panose="03000509000000000000" pitchFamily="65" charset="-120"/>
              <a:ea typeface="標楷體" panose="03000509000000000000" pitchFamily="65" charset="-120"/>
            </a:endParaRPr>
          </a:p>
          <a:p>
            <a:pPr marL="898525" indent="-95250" defTabSz="898525"/>
            <a:endParaRPr lang="en-US" altLang="zh-TW" sz="1000" dirty="0" smtClean="0">
              <a:solidFill>
                <a:schemeClr val="tx2">
                  <a:lumMod val="50000"/>
                </a:schemeClr>
              </a:solidFill>
              <a:latin typeface="標楷體" panose="03000509000000000000" pitchFamily="65" charset="-120"/>
              <a:ea typeface="標楷體" panose="03000509000000000000" pitchFamily="65" charset="-120"/>
            </a:endParaRPr>
          </a:p>
          <a:p>
            <a:pPr marL="898525" indent="-95250" defTabSz="898525">
              <a:buFont typeface="Wingdings" pitchFamily="2" charset="2"/>
              <a:buChar char="l"/>
            </a:pPr>
            <a:r>
              <a:rPr lang="zh-TW" altLang="en-US" sz="1400" b="1" dirty="0" smtClean="0">
                <a:solidFill>
                  <a:schemeClr val="tx2">
                    <a:lumMod val="50000"/>
                  </a:schemeClr>
                </a:solidFill>
                <a:latin typeface="標楷體" panose="03000509000000000000" pitchFamily="65" charset="-120"/>
                <a:ea typeface="標楷體" panose="03000509000000000000" pitchFamily="65" charset="-120"/>
              </a:rPr>
              <a:t>積極</a:t>
            </a:r>
            <a:r>
              <a:rPr lang="zh-TW" altLang="en-US" sz="1400" b="1" dirty="0" smtClean="0">
                <a:solidFill>
                  <a:schemeClr val="tx2">
                    <a:lumMod val="50000"/>
                  </a:schemeClr>
                </a:solidFill>
                <a:latin typeface="標楷體" panose="03000509000000000000" pitchFamily="65" charset="-120"/>
                <a:ea typeface="標楷體" panose="03000509000000000000" pitchFamily="65" charset="-120"/>
              </a:rPr>
              <a:t>洽詢有意願開發的</a:t>
            </a:r>
            <a:r>
              <a:rPr lang="zh-TW" altLang="en-US" sz="1400" b="1" dirty="0" smtClean="0">
                <a:solidFill>
                  <a:schemeClr val="tx2">
                    <a:lumMod val="50000"/>
                  </a:schemeClr>
                </a:solidFill>
                <a:latin typeface="標楷體" panose="03000509000000000000" pitchFamily="65" charset="-120"/>
                <a:ea typeface="標楷體" panose="03000509000000000000" pitchFamily="65" charset="-120"/>
              </a:rPr>
              <a:t>廠商</a:t>
            </a:r>
            <a:endParaRPr lang="en-US" altLang="zh-TW" sz="1400" b="1" dirty="0" smtClean="0">
              <a:solidFill>
                <a:schemeClr val="tx2">
                  <a:lumMod val="50000"/>
                </a:schemeClr>
              </a:solidFill>
              <a:latin typeface="標楷體" panose="03000509000000000000" pitchFamily="65" charset="-120"/>
              <a:ea typeface="標楷體" panose="03000509000000000000" pitchFamily="65" charset="-120"/>
            </a:endParaRPr>
          </a:p>
          <a:p>
            <a:pPr marL="898525" indent="-95250" defTabSz="898525"/>
            <a:r>
              <a:rPr lang="en-US" altLang="zh-TW" sz="1200" b="1" dirty="0" smtClean="0">
                <a:solidFill>
                  <a:schemeClr val="tx2">
                    <a:lumMod val="50000"/>
                  </a:schemeClr>
                </a:solidFill>
                <a:latin typeface="標楷體" panose="03000509000000000000" pitchFamily="65" charset="-120"/>
                <a:ea typeface="標楷體" panose="03000509000000000000" pitchFamily="65" charset="-120"/>
              </a:rPr>
              <a:t> </a:t>
            </a:r>
            <a:r>
              <a:rPr lang="zh-TW" altLang="en-US" sz="1200" b="1" dirty="0" smtClean="0">
                <a:solidFill>
                  <a:schemeClr val="tx2">
                    <a:lumMod val="50000"/>
                  </a:schemeClr>
                </a:solidFill>
                <a:latin typeface="標楷體" panose="03000509000000000000" pitchFamily="65" charset="-120"/>
                <a:ea typeface="標楷體" panose="03000509000000000000" pitchFamily="65" charset="-120"/>
              </a:rPr>
              <a:t> </a:t>
            </a:r>
            <a:r>
              <a:rPr lang="en-US" altLang="zh-TW" sz="1000" kern="0" dirty="0" smtClean="0">
                <a:latin typeface="+mj-lt"/>
                <a:ea typeface="標楷體" pitchFamily="65" charset="-120"/>
                <a:cs typeface="Times New Roman" panose="02020603050405020304" pitchFamily="18" charset="0"/>
              </a:rPr>
              <a:t>Proactively </a:t>
            </a:r>
            <a:r>
              <a:rPr lang="en-US" altLang="zh-TW" sz="1000" kern="0" dirty="0">
                <a:latin typeface="+mj-lt"/>
                <a:ea typeface="標楷體" pitchFamily="65" charset="-120"/>
                <a:cs typeface="Times New Roman" panose="02020603050405020304" pitchFamily="18" charset="0"/>
              </a:rPr>
              <a:t>engaging with potential developers expressing interest in development. </a:t>
            </a:r>
            <a:endParaRPr lang="en-US" altLang="zh-TW" sz="1000" kern="0" dirty="0" smtClean="0">
              <a:latin typeface="+mj-lt"/>
              <a:ea typeface="標楷體" pitchFamily="65" charset="-120"/>
              <a:cs typeface="Times New Roman" panose="02020603050405020304" pitchFamily="18" charset="0"/>
            </a:endParaRPr>
          </a:p>
          <a:p>
            <a:pPr marL="898525" indent="-95250" defTabSz="898525"/>
            <a:endParaRPr lang="zh-TW" altLang="en-US" sz="1000" kern="0" dirty="0" smtClean="0">
              <a:latin typeface="+mj-lt"/>
              <a:ea typeface="標楷體" pitchFamily="65" charset="-120"/>
              <a:cs typeface="Times New Roman" panose="02020603050405020304" pitchFamily="18" charset="0"/>
            </a:endParaRPr>
          </a:p>
          <a:p>
            <a:pPr marL="898525" indent="-357188" defTabSz="898525"/>
            <a:r>
              <a:rPr lang="en-US" altLang="zh-TW" sz="1400" b="1" dirty="0" smtClean="0">
                <a:solidFill>
                  <a:srgbClr val="3366FF"/>
                </a:solidFill>
                <a:latin typeface="標楷體" panose="03000509000000000000" pitchFamily="65" charset="-120"/>
                <a:ea typeface="標楷體" panose="03000509000000000000" pitchFamily="65" charset="-120"/>
              </a:rPr>
              <a:t>2</a:t>
            </a:r>
            <a:r>
              <a:rPr lang="en-US" altLang="zh-TW" sz="1400" b="1" dirty="0" smtClean="0">
                <a:solidFill>
                  <a:srgbClr val="3366FF"/>
                </a:solidFill>
                <a:latin typeface="標楷體" panose="03000509000000000000" pitchFamily="65" charset="-120"/>
                <a:ea typeface="標楷體" panose="03000509000000000000" pitchFamily="65" charset="-120"/>
              </a:rPr>
              <a:t>.</a:t>
            </a:r>
            <a:r>
              <a:rPr lang="zh-TW" altLang="en-US" sz="1400" b="1" dirty="0" smtClean="0">
                <a:solidFill>
                  <a:srgbClr val="3366FF"/>
                </a:solidFill>
                <a:latin typeface="標楷體" panose="03000509000000000000" pitchFamily="65" charset="-120"/>
                <a:ea typeface="標楷體" panose="03000509000000000000" pitchFamily="65" charset="-120"/>
              </a:rPr>
              <a:t>自辦重劃住宅</a:t>
            </a:r>
            <a:r>
              <a:rPr lang="zh-TW" altLang="en-US" sz="1400" b="1" dirty="0" smtClean="0">
                <a:solidFill>
                  <a:srgbClr val="3366FF"/>
                </a:solidFill>
                <a:latin typeface="標楷體" panose="03000509000000000000" pitchFamily="65" charset="-120"/>
                <a:ea typeface="標楷體" panose="03000509000000000000" pitchFamily="65" charset="-120"/>
              </a:rPr>
              <a:t>土地</a:t>
            </a:r>
            <a:r>
              <a:rPr lang="en-US" altLang="zh-TW" sz="1000" kern="0" dirty="0" smtClean="0">
                <a:latin typeface="+mj-lt"/>
                <a:ea typeface="標楷體" pitchFamily="65" charset="-120"/>
                <a:cs typeface="Times New Roman" panose="02020603050405020304" pitchFamily="18" charset="0"/>
              </a:rPr>
              <a:t> Residential </a:t>
            </a:r>
            <a:r>
              <a:rPr lang="en-US" altLang="zh-TW" sz="1000" kern="0" dirty="0" smtClean="0">
                <a:latin typeface="+mj-lt"/>
                <a:ea typeface="標楷體" pitchFamily="65" charset="-120"/>
                <a:cs typeface="Times New Roman" panose="02020603050405020304" pitchFamily="18" charset="0"/>
              </a:rPr>
              <a:t>Land of Rezoning </a:t>
            </a:r>
            <a:r>
              <a:rPr lang="en-US" altLang="zh-TW" sz="1000" kern="0" dirty="0" smtClean="0">
                <a:latin typeface="+mj-lt"/>
                <a:ea typeface="標楷體" pitchFamily="65" charset="-120"/>
                <a:cs typeface="Times New Roman" panose="02020603050405020304" pitchFamily="18" charset="0"/>
              </a:rPr>
              <a:t>District:</a:t>
            </a:r>
          </a:p>
          <a:p>
            <a:pPr marL="898525" indent="-357188" defTabSz="898525"/>
            <a:endParaRPr lang="en-US" altLang="zh-TW" sz="1000" kern="0" dirty="0" smtClean="0">
              <a:latin typeface="+mj-lt"/>
              <a:ea typeface="標楷體" pitchFamily="65" charset="-120"/>
              <a:cs typeface="Times New Roman" panose="02020603050405020304" pitchFamily="18" charset="0"/>
            </a:endParaRPr>
          </a:p>
          <a:p>
            <a:pPr marL="984250" indent="-177800" defTabSz="898525">
              <a:buFont typeface="Wingdings" pitchFamily="2" charset="2"/>
              <a:buChar char="l"/>
            </a:pPr>
            <a:r>
              <a:rPr lang="zh-TW" altLang="en-US" sz="1400" b="1" kern="0" dirty="0" smtClean="0">
                <a:latin typeface="標楷體" pitchFamily="65" charset="-120"/>
                <a:ea typeface="標楷體" pitchFamily="65" charset="-120"/>
                <a:cs typeface="Times New Roman" panose="02020603050405020304" pitchFamily="18" charset="0"/>
              </a:rPr>
              <a:t>核准</a:t>
            </a:r>
            <a:r>
              <a:rPr lang="zh-TW" altLang="en-US" sz="1400" b="1" kern="0" dirty="0" smtClean="0">
                <a:latin typeface="標楷體" pitchFamily="65" charset="-120"/>
                <a:ea typeface="標楷體" pitchFamily="65" charset="-120"/>
                <a:cs typeface="Times New Roman" panose="02020603050405020304" pitchFamily="18" charset="0"/>
              </a:rPr>
              <a:t>日</a:t>
            </a:r>
            <a:r>
              <a:rPr lang="en-US" altLang="zh-TW" sz="1400" b="1" kern="0" dirty="0" smtClean="0">
                <a:latin typeface="標楷體" pitchFamily="65" charset="-120"/>
                <a:ea typeface="標楷體" pitchFamily="65" charset="-120"/>
                <a:cs typeface="Times New Roman" panose="02020603050405020304" pitchFamily="18" charset="0"/>
              </a:rPr>
              <a:t>:111</a:t>
            </a:r>
            <a:r>
              <a:rPr lang="zh-TW" altLang="en-US" sz="1400" b="1" kern="0" dirty="0">
                <a:latin typeface="標楷體" pitchFamily="65" charset="-120"/>
                <a:ea typeface="標楷體" pitchFamily="65" charset="-120"/>
                <a:cs typeface="Times New Roman" panose="02020603050405020304" pitchFamily="18" charset="0"/>
              </a:rPr>
              <a:t>年</a:t>
            </a:r>
            <a:r>
              <a:rPr lang="en-US" altLang="zh-TW" sz="1400" b="1" kern="0" dirty="0">
                <a:latin typeface="標楷體" pitchFamily="65" charset="-120"/>
                <a:ea typeface="標楷體" pitchFamily="65" charset="-120"/>
                <a:cs typeface="Times New Roman" panose="02020603050405020304" pitchFamily="18" charset="0"/>
              </a:rPr>
              <a:t>11</a:t>
            </a:r>
            <a:r>
              <a:rPr lang="zh-TW" altLang="en-US" sz="1400" b="1" kern="0" dirty="0">
                <a:latin typeface="標楷體" pitchFamily="65" charset="-120"/>
                <a:ea typeface="標楷體" pitchFamily="65" charset="-120"/>
                <a:cs typeface="Times New Roman" panose="02020603050405020304" pitchFamily="18" charset="0"/>
              </a:rPr>
              <a:t>月</a:t>
            </a:r>
            <a:r>
              <a:rPr lang="en-US" altLang="zh-TW" sz="1400" b="1" kern="0" dirty="0">
                <a:latin typeface="標楷體" pitchFamily="65" charset="-120"/>
                <a:ea typeface="標楷體" pitchFamily="65" charset="-120"/>
                <a:cs typeface="Times New Roman" panose="02020603050405020304" pitchFamily="18" charset="0"/>
              </a:rPr>
              <a:t>17</a:t>
            </a:r>
            <a:r>
              <a:rPr lang="zh-TW" altLang="en-US" sz="1400" b="1" kern="0" dirty="0">
                <a:latin typeface="標楷體" pitchFamily="65" charset="-120"/>
                <a:ea typeface="標楷體" pitchFamily="65" charset="-120"/>
                <a:cs typeface="Times New Roman" panose="02020603050405020304" pitchFamily="18" charset="0"/>
              </a:rPr>
              <a:t>日桃園市政府公告核准本公司中壢區泰豐自辦市地重劃區重劃會實施市地重劃，重劃期限原則為</a:t>
            </a:r>
            <a:r>
              <a:rPr lang="en-US" altLang="zh-TW" sz="1400" b="1" kern="0" dirty="0">
                <a:latin typeface="標楷體" pitchFamily="65" charset="-120"/>
                <a:ea typeface="標楷體" pitchFamily="65" charset="-120"/>
                <a:cs typeface="Times New Roman" panose="02020603050405020304" pitchFamily="18" charset="0"/>
              </a:rPr>
              <a:t>3</a:t>
            </a:r>
            <a:r>
              <a:rPr lang="zh-TW" altLang="en-US" sz="1400" b="1" kern="0" dirty="0">
                <a:latin typeface="標楷體" pitchFamily="65" charset="-120"/>
                <a:ea typeface="標楷體" pitchFamily="65" charset="-120"/>
                <a:cs typeface="Times New Roman" panose="02020603050405020304" pitchFamily="18" charset="0"/>
              </a:rPr>
              <a:t>年，必要時得延長</a:t>
            </a:r>
            <a:r>
              <a:rPr lang="en-US" altLang="zh-TW" sz="1400" b="1" kern="0" dirty="0">
                <a:latin typeface="標楷體" pitchFamily="65" charset="-120"/>
                <a:ea typeface="標楷體" pitchFamily="65" charset="-120"/>
                <a:cs typeface="Times New Roman" panose="02020603050405020304" pitchFamily="18" charset="0"/>
              </a:rPr>
              <a:t>2</a:t>
            </a:r>
            <a:r>
              <a:rPr lang="zh-TW" altLang="en-US" sz="1400" b="1" kern="0" dirty="0">
                <a:latin typeface="標楷體" pitchFamily="65" charset="-120"/>
                <a:ea typeface="標楷體" pitchFamily="65" charset="-120"/>
                <a:cs typeface="Times New Roman" panose="02020603050405020304" pitchFamily="18" charset="0"/>
              </a:rPr>
              <a:t>年</a:t>
            </a:r>
            <a:r>
              <a:rPr lang="zh-TW" altLang="en-US" sz="1200" b="1" kern="0" dirty="0" smtClean="0">
                <a:latin typeface="標楷體" pitchFamily="65" charset="-120"/>
                <a:ea typeface="標楷體" pitchFamily="65" charset="-120"/>
                <a:cs typeface="Times New Roman" panose="02020603050405020304" pitchFamily="18" charset="0"/>
              </a:rPr>
              <a:t>。</a:t>
            </a:r>
            <a:endParaRPr lang="en-US" altLang="zh-TW" sz="1200" b="1" kern="0" dirty="0" smtClean="0">
              <a:latin typeface="標楷體" pitchFamily="65" charset="-120"/>
              <a:ea typeface="標楷體" pitchFamily="65" charset="-120"/>
              <a:cs typeface="Times New Roman" panose="02020603050405020304" pitchFamily="18" charset="0"/>
            </a:endParaRPr>
          </a:p>
          <a:p>
            <a:pPr marL="806450" defTabSz="898525"/>
            <a:r>
              <a:rPr lang="en-US" altLang="zh-TW" sz="1000" kern="0" dirty="0" smtClean="0">
                <a:latin typeface="+mj-lt"/>
                <a:ea typeface="標楷體" pitchFamily="65" charset="-120"/>
                <a:cs typeface="Times New Roman" panose="02020603050405020304" pitchFamily="18" charset="0"/>
              </a:rPr>
              <a:t>    Approval </a:t>
            </a:r>
            <a:r>
              <a:rPr lang="en-US" altLang="zh-TW" sz="1000" kern="0" dirty="0" smtClean="0">
                <a:latin typeface="+mj-lt"/>
                <a:ea typeface="標楷體" pitchFamily="65" charset="-120"/>
                <a:cs typeface="Times New Roman" panose="02020603050405020304" pitchFamily="18" charset="0"/>
              </a:rPr>
              <a:t>Date: The </a:t>
            </a:r>
            <a:r>
              <a:rPr lang="en-US" altLang="zh-TW" sz="1000" kern="0" dirty="0" err="1">
                <a:latin typeface="+mj-lt"/>
                <a:ea typeface="標楷體" pitchFamily="65" charset="-120"/>
                <a:cs typeface="Times New Roman" panose="02020603050405020304" pitchFamily="18" charset="0"/>
              </a:rPr>
              <a:t>Taoyuan</a:t>
            </a:r>
            <a:r>
              <a:rPr lang="en-US" altLang="zh-TW" sz="1000" kern="0" dirty="0">
                <a:latin typeface="+mj-lt"/>
                <a:ea typeface="標楷體" pitchFamily="65" charset="-120"/>
                <a:cs typeface="Times New Roman" panose="02020603050405020304" pitchFamily="18" charset="0"/>
              </a:rPr>
              <a:t> City Government announced its approval for the </a:t>
            </a:r>
            <a:r>
              <a:rPr lang="en-US" altLang="zh-TW" sz="1000" kern="0" dirty="0" smtClean="0">
                <a:latin typeface="+mj-lt"/>
                <a:ea typeface="標楷體" pitchFamily="65" charset="-120"/>
                <a:cs typeface="Times New Roman" panose="02020603050405020304" pitchFamily="18" charset="0"/>
              </a:rPr>
              <a:t>Urban </a:t>
            </a:r>
            <a:r>
              <a:rPr lang="en-US" altLang="zh-TW" sz="1000" kern="0" dirty="0">
                <a:latin typeface="+mj-lt"/>
                <a:ea typeface="標楷體" pitchFamily="65" charset="-120"/>
                <a:cs typeface="Times New Roman" panose="02020603050405020304" pitchFamily="18" charset="0"/>
              </a:rPr>
              <a:t>Rezoning </a:t>
            </a:r>
            <a:r>
              <a:rPr lang="en-US" altLang="zh-TW" sz="1000" kern="0" dirty="0" smtClean="0">
                <a:latin typeface="+mj-lt"/>
                <a:ea typeface="標楷體" pitchFamily="65" charset="-120"/>
                <a:cs typeface="Times New Roman" panose="02020603050405020304" pitchFamily="18" charset="0"/>
              </a:rPr>
              <a:t>Committee of FEDERAL </a:t>
            </a:r>
            <a:r>
              <a:rPr lang="en-US" altLang="zh-TW" sz="1000" kern="0" dirty="0" smtClean="0">
                <a:latin typeface="+mj-lt"/>
                <a:ea typeface="標楷體" pitchFamily="65" charset="-120"/>
                <a:cs typeface="Times New Roman" panose="02020603050405020304" pitchFamily="18" charset="0"/>
              </a:rPr>
              <a:t> </a:t>
            </a:r>
          </a:p>
          <a:p>
            <a:pPr marL="806450" defTabSz="898525"/>
            <a:r>
              <a:rPr lang="en-US" altLang="zh-TW" sz="1000" kern="0" dirty="0" smtClean="0">
                <a:latin typeface="+mj-lt"/>
                <a:ea typeface="標楷體" pitchFamily="65" charset="-120"/>
                <a:cs typeface="Times New Roman" panose="02020603050405020304" pitchFamily="18" charset="0"/>
              </a:rPr>
              <a:t>    </a:t>
            </a:r>
            <a:r>
              <a:rPr lang="en-US" altLang="zh-TW" sz="1000" kern="0" dirty="0" smtClean="0">
                <a:latin typeface="+mj-lt"/>
                <a:ea typeface="標楷體" pitchFamily="65" charset="-120"/>
                <a:cs typeface="Times New Roman" panose="02020603050405020304" pitchFamily="18" charset="0"/>
              </a:rPr>
              <a:t>CORPORATION </a:t>
            </a:r>
            <a:r>
              <a:rPr lang="en-US" altLang="zh-TW" sz="1000" kern="0" dirty="0">
                <a:latin typeface="+mj-lt"/>
                <a:ea typeface="標楷體" pitchFamily="65" charset="-120"/>
                <a:cs typeface="Times New Roman" panose="02020603050405020304" pitchFamily="18" charset="0"/>
              </a:rPr>
              <a:t>in </a:t>
            </a:r>
            <a:r>
              <a:rPr lang="en-US" altLang="zh-TW" sz="1000" kern="0" dirty="0" err="1">
                <a:latin typeface="+mj-lt"/>
                <a:ea typeface="標楷體" pitchFamily="65" charset="-120"/>
                <a:cs typeface="Times New Roman" panose="02020603050405020304" pitchFamily="18" charset="0"/>
              </a:rPr>
              <a:t>Zhongli</a:t>
            </a:r>
            <a:r>
              <a:rPr lang="en-US" altLang="zh-TW" sz="1000" kern="0" dirty="0">
                <a:latin typeface="+mj-lt"/>
                <a:ea typeface="標楷體" pitchFamily="65" charset="-120"/>
                <a:cs typeface="Times New Roman" panose="02020603050405020304" pitchFamily="18" charset="0"/>
              </a:rPr>
              <a:t> District to implement urban </a:t>
            </a:r>
            <a:r>
              <a:rPr lang="en-US" altLang="zh-TW" sz="1000" kern="0" dirty="0" smtClean="0">
                <a:latin typeface="+mj-lt"/>
                <a:ea typeface="標楷體" pitchFamily="65" charset="-120"/>
                <a:cs typeface="Times New Roman" panose="02020603050405020304" pitchFamily="18" charset="0"/>
              </a:rPr>
              <a:t>rezoning on November </a:t>
            </a:r>
            <a:r>
              <a:rPr lang="en-US" altLang="zh-TW" sz="1000" kern="0" dirty="0">
                <a:latin typeface="+mj-lt"/>
                <a:ea typeface="標楷體" pitchFamily="65" charset="-120"/>
                <a:cs typeface="Times New Roman" panose="02020603050405020304" pitchFamily="18" charset="0"/>
              </a:rPr>
              <a:t>17, </a:t>
            </a:r>
            <a:r>
              <a:rPr lang="en-US" altLang="zh-TW" sz="1000" kern="0" dirty="0" smtClean="0">
                <a:latin typeface="+mj-lt"/>
                <a:ea typeface="標楷體" pitchFamily="65" charset="-120"/>
                <a:cs typeface="Times New Roman" panose="02020603050405020304" pitchFamily="18" charset="0"/>
              </a:rPr>
              <a:t>2022.The </a:t>
            </a:r>
            <a:r>
              <a:rPr lang="en-US" altLang="zh-TW" sz="1000" kern="0" dirty="0">
                <a:latin typeface="+mj-lt"/>
                <a:ea typeface="標楷體" pitchFamily="65" charset="-120"/>
                <a:cs typeface="Times New Roman" panose="02020603050405020304" pitchFamily="18" charset="0"/>
              </a:rPr>
              <a:t>rezoning period is generally 3 years</a:t>
            </a:r>
            <a:r>
              <a:rPr lang="en-US" altLang="zh-TW" sz="1000" kern="0" dirty="0" smtClean="0">
                <a:latin typeface="+mj-lt"/>
                <a:ea typeface="標楷體" pitchFamily="65" charset="-120"/>
                <a:cs typeface="Times New Roman" panose="02020603050405020304" pitchFamily="18" charset="0"/>
              </a:rPr>
              <a:t>,</a:t>
            </a:r>
          </a:p>
          <a:p>
            <a:pPr marL="806450" defTabSz="898525"/>
            <a:r>
              <a:rPr lang="en-US" altLang="zh-TW" sz="1000" kern="0" dirty="0" smtClean="0">
                <a:latin typeface="+mj-lt"/>
                <a:ea typeface="標楷體" pitchFamily="65" charset="-120"/>
                <a:cs typeface="Times New Roman" panose="02020603050405020304" pitchFamily="18" charset="0"/>
              </a:rPr>
              <a:t> </a:t>
            </a:r>
            <a:r>
              <a:rPr lang="en-US" altLang="zh-TW" sz="1000" kern="0" dirty="0" smtClean="0">
                <a:latin typeface="+mj-lt"/>
                <a:ea typeface="標楷體" pitchFamily="65" charset="-120"/>
                <a:cs typeface="Times New Roman" panose="02020603050405020304" pitchFamily="18" charset="0"/>
              </a:rPr>
              <a:t> </a:t>
            </a:r>
            <a:r>
              <a:rPr lang="en-US" altLang="zh-TW" sz="1000" kern="0" dirty="0" smtClean="0">
                <a:latin typeface="+mj-lt"/>
                <a:ea typeface="標楷體" pitchFamily="65" charset="-120"/>
                <a:cs typeface="Times New Roman" panose="02020603050405020304" pitchFamily="18" charset="0"/>
              </a:rPr>
              <a:t>  which </a:t>
            </a:r>
            <a:r>
              <a:rPr lang="en-US" altLang="zh-TW" sz="1000" kern="0" dirty="0">
                <a:latin typeface="+mj-lt"/>
                <a:ea typeface="標楷體" pitchFamily="65" charset="-120"/>
                <a:cs typeface="Times New Roman" panose="02020603050405020304" pitchFamily="18" charset="0"/>
              </a:rPr>
              <a:t>can be extended by 2 years if necessary. </a:t>
            </a:r>
            <a:endParaRPr lang="en-US" altLang="zh-TW" sz="1000" kern="0" dirty="0" smtClean="0">
              <a:latin typeface="+mj-lt"/>
              <a:ea typeface="標楷體" pitchFamily="65" charset="-120"/>
              <a:cs typeface="Times New Roman" panose="02020603050405020304" pitchFamily="18" charset="0"/>
            </a:endParaRPr>
          </a:p>
          <a:p>
            <a:pPr marL="806450" defTabSz="898525"/>
            <a:endParaRPr lang="en-US" altLang="zh-TW" sz="1000" kern="0" dirty="0" smtClean="0">
              <a:latin typeface="+mj-lt"/>
              <a:ea typeface="標楷體" pitchFamily="65" charset="-120"/>
              <a:cs typeface="Times New Roman" panose="02020603050405020304" pitchFamily="18" charset="0"/>
            </a:endParaRPr>
          </a:p>
          <a:p>
            <a:pPr marL="984250" indent="-177800" defTabSz="898525">
              <a:buFont typeface="Wingdings" pitchFamily="2" charset="2"/>
              <a:buChar char="l"/>
            </a:pPr>
            <a:r>
              <a:rPr lang="zh-TW" altLang="en-US" sz="1400" b="1" dirty="0" smtClean="0">
                <a:solidFill>
                  <a:schemeClr val="tx2">
                    <a:lumMod val="50000"/>
                  </a:schemeClr>
                </a:solidFill>
                <a:latin typeface="標楷體" panose="03000509000000000000" pitchFamily="65" charset="-120"/>
                <a:ea typeface="標楷體" panose="03000509000000000000" pitchFamily="65" charset="-120"/>
              </a:rPr>
              <a:t>公司</a:t>
            </a:r>
            <a:r>
              <a:rPr lang="zh-TW" altLang="en-US" sz="1400" b="1" dirty="0" smtClean="0">
                <a:solidFill>
                  <a:schemeClr val="tx2">
                    <a:lumMod val="50000"/>
                  </a:schemeClr>
                </a:solidFill>
                <a:latin typeface="標楷體" panose="03000509000000000000" pitchFamily="65" charset="-120"/>
                <a:ea typeface="標楷體" panose="03000509000000000000" pitchFamily="65" charset="-120"/>
              </a:rPr>
              <a:t>於</a:t>
            </a:r>
            <a:r>
              <a:rPr lang="en-US" altLang="zh-TW" sz="1400" b="1" dirty="0" smtClean="0">
                <a:solidFill>
                  <a:schemeClr val="tx2">
                    <a:lumMod val="50000"/>
                  </a:schemeClr>
                </a:solidFill>
                <a:latin typeface="標楷體" panose="03000509000000000000" pitchFamily="65" charset="-120"/>
                <a:ea typeface="標楷體" panose="03000509000000000000" pitchFamily="65" charset="-120"/>
              </a:rPr>
              <a:t>114</a:t>
            </a:r>
            <a:r>
              <a:rPr lang="zh-TW" altLang="en-US" sz="1400" b="1" dirty="0" smtClean="0">
                <a:solidFill>
                  <a:schemeClr val="tx2">
                    <a:lumMod val="50000"/>
                  </a:schemeClr>
                </a:solidFill>
                <a:latin typeface="標楷體" panose="03000509000000000000" pitchFamily="65" charset="-120"/>
                <a:ea typeface="標楷體" panose="03000509000000000000" pitchFamily="65" charset="-120"/>
              </a:rPr>
              <a:t>年</a:t>
            </a:r>
            <a:r>
              <a:rPr lang="en-US" altLang="zh-TW" sz="1400" b="1" dirty="0" smtClean="0">
                <a:solidFill>
                  <a:schemeClr val="tx2">
                    <a:lumMod val="50000"/>
                  </a:schemeClr>
                </a:solidFill>
                <a:latin typeface="標楷體" panose="03000509000000000000" pitchFamily="65" charset="-120"/>
                <a:ea typeface="標楷體" panose="03000509000000000000" pitchFamily="65" charset="-120"/>
              </a:rPr>
              <a:t>7</a:t>
            </a:r>
            <a:r>
              <a:rPr lang="zh-TW" altLang="en-US" sz="1400" b="1" dirty="0" smtClean="0">
                <a:solidFill>
                  <a:schemeClr val="tx2">
                    <a:lumMod val="50000"/>
                  </a:schemeClr>
                </a:solidFill>
                <a:latin typeface="標楷體" panose="03000509000000000000" pitchFamily="65" charset="-120"/>
                <a:ea typeface="標楷體" panose="03000509000000000000" pitchFamily="65" charset="-120"/>
              </a:rPr>
              <a:t>月</a:t>
            </a:r>
            <a:r>
              <a:rPr lang="en-US" altLang="zh-TW" sz="1400" b="1" dirty="0" smtClean="0">
                <a:solidFill>
                  <a:schemeClr val="tx2">
                    <a:lumMod val="50000"/>
                  </a:schemeClr>
                </a:solidFill>
                <a:latin typeface="標楷體" panose="03000509000000000000" pitchFamily="65" charset="-120"/>
                <a:ea typeface="標楷體" panose="03000509000000000000" pitchFamily="65" charset="-120"/>
              </a:rPr>
              <a:t>25</a:t>
            </a:r>
            <a:r>
              <a:rPr lang="zh-TW" altLang="en-US" sz="1400" b="1" dirty="0" smtClean="0">
                <a:solidFill>
                  <a:schemeClr val="tx2">
                    <a:lumMod val="50000"/>
                  </a:schemeClr>
                </a:solidFill>
                <a:latin typeface="標楷體" panose="03000509000000000000" pitchFamily="65" charset="-120"/>
                <a:ea typeface="標楷體" panose="03000509000000000000" pitchFamily="65" charset="-120"/>
              </a:rPr>
              <a:t>日已獲准申請再展延</a:t>
            </a:r>
            <a:r>
              <a:rPr lang="en-US" altLang="zh-TW" sz="1400" b="1" dirty="0" smtClean="0">
                <a:solidFill>
                  <a:schemeClr val="tx2">
                    <a:lumMod val="50000"/>
                  </a:schemeClr>
                </a:solidFill>
                <a:latin typeface="標楷體" panose="03000509000000000000" pitchFamily="65" charset="-120"/>
                <a:ea typeface="標楷體" panose="03000509000000000000" pitchFamily="65" charset="-120"/>
              </a:rPr>
              <a:t>2</a:t>
            </a:r>
            <a:r>
              <a:rPr lang="zh-TW" altLang="en-US" sz="1400" b="1" dirty="0" smtClean="0">
                <a:solidFill>
                  <a:schemeClr val="tx2">
                    <a:lumMod val="50000"/>
                  </a:schemeClr>
                </a:solidFill>
                <a:latin typeface="標楷體" panose="03000509000000000000" pitchFamily="65" charset="-120"/>
                <a:ea typeface="標楷體" panose="03000509000000000000" pitchFamily="65" charset="-120"/>
              </a:rPr>
              <a:t>年至</a:t>
            </a:r>
            <a:r>
              <a:rPr lang="en-US" altLang="zh-TW" sz="1400" b="1" dirty="0" smtClean="0">
                <a:solidFill>
                  <a:schemeClr val="tx2">
                    <a:lumMod val="50000"/>
                  </a:schemeClr>
                </a:solidFill>
                <a:latin typeface="標楷體" panose="03000509000000000000" pitchFamily="65" charset="-120"/>
                <a:ea typeface="標楷體" panose="03000509000000000000" pitchFamily="65" charset="-120"/>
              </a:rPr>
              <a:t>116</a:t>
            </a:r>
            <a:r>
              <a:rPr lang="zh-TW" altLang="en-US" sz="1400" b="1" dirty="0" smtClean="0">
                <a:solidFill>
                  <a:schemeClr val="tx2">
                    <a:lumMod val="50000"/>
                  </a:schemeClr>
                </a:solidFill>
                <a:latin typeface="標楷體" panose="03000509000000000000" pitchFamily="65" charset="-120"/>
                <a:ea typeface="標楷體" panose="03000509000000000000" pitchFamily="65" charset="-120"/>
              </a:rPr>
              <a:t>年</a:t>
            </a:r>
            <a:r>
              <a:rPr lang="en-US" altLang="zh-TW" sz="1400" b="1" dirty="0" smtClean="0">
                <a:solidFill>
                  <a:schemeClr val="tx2">
                    <a:lumMod val="50000"/>
                  </a:schemeClr>
                </a:solidFill>
                <a:latin typeface="標楷體" panose="03000509000000000000" pitchFamily="65" charset="-120"/>
                <a:ea typeface="標楷體" panose="03000509000000000000" pitchFamily="65" charset="-120"/>
              </a:rPr>
              <a:t>8</a:t>
            </a:r>
            <a:r>
              <a:rPr lang="zh-TW" altLang="en-US" sz="1400" b="1" dirty="0" smtClean="0">
                <a:solidFill>
                  <a:schemeClr val="tx2">
                    <a:lumMod val="50000"/>
                  </a:schemeClr>
                </a:solidFill>
                <a:latin typeface="標楷體" panose="03000509000000000000" pitchFamily="65" charset="-120"/>
                <a:ea typeface="標楷體" panose="03000509000000000000" pitchFamily="65" charset="-120"/>
              </a:rPr>
              <a:t>月</a:t>
            </a:r>
            <a:r>
              <a:rPr lang="en-US" altLang="zh-TW" sz="1400" b="1" dirty="0" smtClean="0">
                <a:solidFill>
                  <a:schemeClr val="tx2">
                    <a:lumMod val="50000"/>
                  </a:schemeClr>
                </a:solidFill>
                <a:latin typeface="標楷體" panose="03000509000000000000" pitchFamily="65" charset="-120"/>
                <a:ea typeface="標楷體" panose="03000509000000000000" pitchFamily="65" charset="-120"/>
              </a:rPr>
              <a:t>29</a:t>
            </a:r>
            <a:r>
              <a:rPr lang="zh-TW" altLang="en-US" sz="1400" b="1" dirty="0" smtClean="0">
                <a:solidFill>
                  <a:schemeClr val="tx2">
                    <a:lumMod val="50000"/>
                  </a:schemeClr>
                </a:solidFill>
                <a:latin typeface="標楷體" panose="03000509000000000000" pitchFamily="65" charset="-120"/>
                <a:ea typeface="標楷體" panose="03000509000000000000" pitchFamily="65" charset="-120"/>
              </a:rPr>
              <a:t>日完成重劃</a:t>
            </a:r>
            <a:r>
              <a:rPr lang="zh-TW" altLang="en-US" sz="1200" b="1" dirty="0" smtClean="0">
                <a:solidFill>
                  <a:schemeClr val="tx2">
                    <a:lumMod val="50000"/>
                  </a:schemeClr>
                </a:solidFill>
                <a:latin typeface="標楷體" panose="03000509000000000000" pitchFamily="65" charset="-120"/>
                <a:ea typeface="標楷體" panose="03000509000000000000" pitchFamily="65" charset="-120"/>
              </a:rPr>
              <a:t>。</a:t>
            </a:r>
            <a:endParaRPr lang="en-US" altLang="zh-TW" sz="1200" b="1" dirty="0" smtClean="0">
              <a:solidFill>
                <a:schemeClr val="tx2">
                  <a:lumMod val="50000"/>
                </a:schemeClr>
              </a:solidFill>
              <a:latin typeface="標楷體" panose="03000509000000000000" pitchFamily="65" charset="-120"/>
              <a:ea typeface="標楷體" panose="03000509000000000000" pitchFamily="65" charset="-120"/>
            </a:endParaRPr>
          </a:p>
          <a:p>
            <a:pPr marL="806450" defTabSz="898525"/>
            <a:r>
              <a:rPr lang="en-US" altLang="zh-TW" sz="1200" kern="0" dirty="0" smtClean="0">
                <a:latin typeface="+mj-lt"/>
                <a:ea typeface="標楷體" pitchFamily="65" charset="-120"/>
                <a:cs typeface="Times New Roman" panose="02020603050405020304" pitchFamily="18" charset="0"/>
              </a:rPr>
              <a:t>      </a:t>
            </a:r>
            <a:r>
              <a:rPr lang="en-US" altLang="zh-TW" sz="1000" kern="0" dirty="0" smtClean="0">
                <a:latin typeface="+mj-lt"/>
                <a:ea typeface="標楷體" pitchFamily="65" charset="-120"/>
                <a:cs typeface="Times New Roman" panose="02020603050405020304" pitchFamily="18" charset="0"/>
              </a:rPr>
              <a:t>On </a:t>
            </a:r>
            <a:r>
              <a:rPr lang="en-US" altLang="zh-TW" sz="1000" kern="0" dirty="0">
                <a:latin typeface="+mj-lt"/>
                <a:ea typeface="標楷體" pitchFamily="65" charset="-120"/>
                <a:cs typeface="Times New Roman" panose="02020603050405020304" pitchFamily="18" charset="0"/>
              </a:rPr>
              <a:t>July 25, 2025, the company was granted a further 2-year extension to complete the rezoning by August 29, </a:t>
            </a:r>
            <a:r>
              <a:rPr lang="en-US" altLang="zh-TW" sz="1000" kern="0" dirty="0" smtClean="0">
                <a:latin typeface="+mj-lt"/>
                <a:ea typeface="標楷體" pitchFamily="65" charset="-120"/>
                <a:cs typeface="Times New Roman" panose="02020603050405020304" pitchFamily="18" charset="0"/>
              </a:rPr>
              <a:t>2027</a:t>
            </a:r>
            <a:r>
              <a:rPr lang="en-US" altLang="zh-TW" sz="1000" kern="0" dirty="0" smtClean="0">
                <a:latin typeface="+mj-lt"/>
                <a:ea typeface="標楷體" pitchFamily="65" charset="-120"/>
                <a:cs typeface="Times New Roman" panose="02020603050405020304" pitchFamily="18" charset="0"/>
              </a:rPr>
              <a:t>.</a:t>
            </a:r>
          </a:p>
          <a:p>
            <a:pPr marL="806450" defTabSz="898525"/>
            <a:endParaRPr lang="en-US" altLang="zh-TW" sz="1000" kern="0" dirty="0" smtClean="0">
              <a:latin typeface="+mj-lt"/>
              <a:ea typeface="標楷體" pitchFamily="65" charset="-120"/>
              <a:cs typeface="Times New Roman" panose="02020603050405020304" pitchFamily="18" charset="0"/>
            </a:endParaRPr>
          </a:p>
          <a:p>
            <a:pPr marL="984250" indent="-177800" defTabSz="898525">
              <a:buFont typeface="Wingdings" pitchFamily="2" charset="2"/>
              <a:buChar char="l"/>
            </a:pPr>
            <a:r>
              <a:rPr lang="zh-TW" altLang="en-US" sz="1400" b="1" dirty="0" smtClean="0">
                <a:solidFill>
                  <a:schemeClr val="tx2">
                    <a:lumMod val="50000"/>
                  </a:schemeClr>
                </a:solidFill>
                <a:latin typeface="標楷體" panose="03000509000000000000" pitchFamily="65" charset="-120"/>
                <a:ea typeface="標楷體" panose="03000509000000000000" pitchFamily="65" charset="-120"/>
              </a:rPr>
              <a:t>目前</a:t>
            </a:r>
            <a:r>
              <a:rPr lang="zh-TW" altLang="en-US" sz="1400" b="1" dirty="0" smtClean="0">
                <a:solidFill>
                  <a:schemeClr val="tx2">
                    <a:lumMod val="50000"/>
                  </a:schemeClr>
                </a:solidFill>
                <a:latin typeface="標楷體" panose="03000509000000000000" pitchFamily="65" charset="-120"/>
                <a:ea typeface="標楷體" panose="03000509000000000000" pitchFamily="65" charset="-120"/>
              </a:rPr>
              <a:t>重劃進度均依計畫執行，公共工程預計</a:t>
            </a:r>
            <a:r>
              <a:rPr lang="en-US" altLang="zh-TW" sz="1400" b="1" dirty="0" smtClean="0">
                <a:solidFill>
                  <a:schemeClr val="tx2">
                    <a:lumMod val="50000"/>
                  </a:schemeClr>
                </a:solidFill>
                <a:latin typeface="標楷體" panose="03000509000000000000" pitchFamily="65" charset="-120"/>
                <a:ea typeface="標楷體" panose="03000509000000000000" pitchFamily="65" charset="-120"/>
              </a:rPr>
              <a:t>115</a:t>
            </a:r>
            <a:r>
              <a:rPr lang="zh-TW" altLang="en-US" sz="1400" b="1" dirty="0" smtClean="0">
                <a:solidFill>
                  <a:schemeClr val="tx2">
                    <a:lumMod val="50000"/>
                  </a:schemeClr>
                </a:solidFill>
                <a:latin typeface="標楷體" panose="03000509000000000000" pitchFamily="65" charset="-120"/>
                <a:ea typeface="標楷體" panose="03000509000000000000" pitchFamily="65" charset="-120"/>
              </a:rPr>
              <a:t>年</a:t>
            </a:r>
            <a:r>
              <a:rPr lang="en-US" altLang="zh-TW" sz="1400" b="1" dirty="0" smtClean="0">
                <a:solidFill>
                  <a:schemeClr val="tx2">
                    <a:lumMod val="50000"/>
                  </a:schemeClr>
                </a:solidFill>
                <a:latin typeface="標楷體" panose="03000509000000000000" pitchFamily="65" charset="-120"/>
                <a:ea typeface="標楷體" panose="03000509000000000000" pitchFamily="65" charset="-120"/>
              </a:rPr>
              <a:t>9</a:t>
            </a:r>
            <a:r>
              <a:rPr lang="zh-TW" altLang="en-US" sz="1400" b="1" dirty="0" smtClean="0">
                <a:solidFill>
                  <a:schemeClr val="tx2">
                    <a:lumMod val="50000"/>
                  </a:schemeClr>
                </a:solidFill>
                <a:latin typeface="標楷體" panose="03000509000000000000" pitchFamily="65" charset="-120"/>
                <a:ea typeface="標楷體" panose="03000509000000000000" pitchFamily="65" charset="-120"/>
              </a:rPr>
              <a:t>月完成，重劃預計</a:t>
            </a:r>
            <a:r>
              <a:rPr lang="en-US" altLang="zh-TW" sz="1400" b="1" dirty="0" smtClean="0">
                <a:solidFill>
                  <a:schemeClr val="tx2">
                    <a:lumMod val="50000"/>
                  </a:schemeClr>
                </a:solidFill>
                <a:latin typeface="標楷體" panose="03000509000000000000" pitchFamily="65" charset="-120"/>
                <a:ea typeface="標楷體" panose="03000509000000000000" pitchFamily="65" charset="-120"/>
              </a:rPr>
              <a:t>116</a:t>
            </a:r>
            <a:r>
              <a:rPr lang="zh-TW" altLang="en-US" sz="1400" b="1" dirty="0" smtClean="0">
                <a:solidFill>
                  <a:schemeClr val="tx2">
                    <a:lumMod val="50000"/>
                  </a:schemeClr>
                </a:solidFill>
                <a:latin typeface="標楷體" panose="03000509000000000000" pitchFamily="65" charset="-120"/>
                <a:ea typeface="標楷體" panose="03000509000000000000" pitchFamily="65" charset="-120"/>
              </a:rPr>
              <a:t>年</a:t>
            </a:r>
            <a:r>
              <a:rPr lang="en-US" altLang="zh-TW" sz="1400" b="1" dirty="0" smtClean="0">
                <a:solidFill>
                  <a:schemeClr val="tx2">
                    <a:lumMod val="50000"/>
                  </a:schemeClr>
                </a:solidFill>
                <a:latin typeface="標楷體" panose="03000509000000000000" pitchFamily="65" charset="-120"/>
                <a:ea typeface="標楷體" panose="03000509000000000000" pitchFamily="65" charset="-120"/>
              </a:rPr>
              <a:t>8</a:t>
            </a:r>
            <a:r>
              <a:rPr lang="zh-TW" altLang="en-US" sz="1400" b="1" dirty="0" smtClean="0">
                <a:solidFill>
                  <a:schemeClr val="tx2">
                    <a:lumMod val="50000"/>
                  </a:schemeClr>
                </a:solidFill>
                <a:latin typeface="標楷體" panose="03000509000000000000" pitchFamily="65" charset="-120"/>
                <a:ea typeface="標楷體" panose="03000509000000000000" pitchFamily="65" charset="-120"/>
              </a:rPr>
              <a:t>月完成</a:t>
            </a:r>
            <a:r>
              <a:rPr lang="zh-TW" altLang="en-US" sz="1200" b="1" dirty="0" smtClean="0">
                <a:solidFill>
                  <a:schemeClr val="tx2">
                    <a:lumMod val="50000"/>
                  </a:schemeClr>
                </a:solidFill>
                <a:latin typeface="標楷體" panose="03000509000000000000" pitchFamily="65" charset="-120"/>
                <a:ea typeface="標楷體" panose="03000509000000000000" pitchFamily="65" charset="-120"/>
              </a:rPr>
              <a:t>。</a:t>
            </a:r>
            <a:r>
              <a:rPr lang="en-US" altLang="zh-TW" sz="1200" b="1" dirty="0">
                <a:solidFill>
                  <a:schemeClr val="tx2">
                    <a:lumMod val="50000"/>
                  </a:schemeClr>
                </a:solidFill>
                <a:latin typeface="標楷體" panose="03000509000000000000" pitchFamily="65" charset="-120"/>
                <a:ea typeface="標楷體" panose="03000509000000000000" pitchFamily="65" charset="-120"/>
              </a:rPr>
              <a:t>. </a:t>
            </a:r>
            <a:endParaRPr lang="en-US" altLang="zh-TW" sz="1200" b="1" dirty="0" smtClean="0">
              <a:solidFill>
                <a:schemeClr val="tx2">
                  <a:lumMod val="50000"/>
                </a:schemeClr>
              </a:solidFill>
              <a:latin typeface="標楷體" panose="03000509000000000000" pitchFamily="65" charset="-120"/>
              <a:ea typeface="標楷體" panose="03000509000000000000" pitchFamily="65" charset="-120"/>
            </a:endParaRPr>
          </a:p>
          <a:p>
            <a:pPr marL="806450" defTabSz="898525"/>
            <a:r>
              <a:rPr lang="en-US" altLang="zh-TW" sz="1000" kern="0" dirty="0" smtClean="0">
                <a:latin typeface="+mj-lt"/>
                <a:ea typeface="標楷體" pitchFamily="65" charset="-120"/>
                <a:cs typeface="Times New Roman" panose="02020603050405020304" pitchFamily="18" charset="0"/>
              </a:rPr>
              <a:t>     Currently</a:t>
            </a:r>
            <a:r>
              <a:rPr lang="en-US" altLang="zh-TW" sz="1000" kern="0" dirty="0">
                <a:latin typeface="+mj-lt"/>
                <a:ea typeface="標楷體" pitchFamily="65" charset="-120"/>
                <a:cs typeface="Times New Roman" panose="02020603050405020304" pitchFamily="18" charset="0"/>
              </a:rPr>
              <a:t>, the rezoning progress is proceeding according to plan. Public works are expected to be completed in September 2026, and </a:t>
            </a:r>
            <a:endParaRPr lang="en-US" altLang="zh-TW" sz="1000" kern="0" dirty="0" smtClean="0">
              <a:latin typeface="+mj-lt"/>
              <a:ea typeface="標楷體" pitchFamily="65" charset="-120"/>
              <a:cs typeface="Times New Roman" panose="02020603050405020304" pitchFamily="18" charset="0"/>
            </a:endParaRPr>
          </a:p>
          <a:p>
            <a:pPr marL="806450" defTabSz="898525"/>
            <a:r>
              <a:rPr lang="en-US" altLang="zh-TW" sz="1000" kern="0" dirty="0" smtClean="0">
                <a:latin typeface="+mj-lt"/>
                <a:ea typeface="標楷體" pitchFamily="65" charset="-120"/>
                <a:cs typeface="Times New Roman" panose="02020603050405020304" pitchFamily="18" charset="0"/>
              </a:rPr>
              <a:t> </a:t>
            </a:r>
            <a:r>
              <a:rPr lang="en-US" altLang="zh-TW" sz="1000" kern="0" dirty="0" smtClean="0">
                <a:latin typeface="+mj-lt"/>
                <a:ea typeface="標楷體" pitchFamily="65" charset="-120"/>
                <a:cs typeface="Times New Roman" panose="02020603050405020304" pitchFamily="18" charset="0"/>
              </a:rPr>
              <a:t>    the </a:t>
            </a:r>
            <a:r>
              <a:rPr lang="en-US" altLang="zh-TW" sz="1000" kern="0" dirty="0">
                <a:latin typeface="+mj-lt"/>
                <a:ea typeface="標楷體" pitchFamily="65" charset="-120"/>
                <a:cs typeface="Times New Roman" panose="02020603050405020304" pitchFamily="18" charset="0"/>
              </a:rPr>
              <a:t>rezoning is expected to be completed in August 2027</a:t>
            </a:r>
            <a:r>
              <a:rPr lang="en-US" altLang="zh-TW" sz="1000" kern="0" dirty="0" smtClean="0">
                <a:latin typeface="+mj-lt"/>
                <a:ea typeface="標楷體" pitchFamily="65" charset="-120"/>
                <a:cs typeface="Times New Roman" panose="02020603050405020304" pitchFamily="18" charset="0"/>
              </a:rPr>
              <a:t>.</a:t>
            </a:r>
          </a:p>
          <a:p>
            <a:pPr marL="806450" defTabSz="898525"/>
            <a:endParaRPr lang="en-US" altLang="zh-TW" sz="1000" kern="0" dirty="0" smtClean="0">
              <a:latin typeface="+mj-lt"/>
              <a:ea typeface="標楷體" pitchFamily="65" charset="-120"/>
              <a:cs typeface="Times New Roman" panose="02020603050405020304" pitchFamily="18" charset="0"/>
            </a:endParaRPr>
          </a:p>
          <a:p>
            <a:pPr marL="898525" lvl="0" indent="-357188" defTabSz="898525"/>
            <a:r>
              <a:rPr lang="en-US" altLang="zh-TW" sz="1400" b="1" dirty="0" smtClean="0">
                <a:solidFill>
                  <a:srgbClr val="3366FF"/>
                </a:solidFill>
                <a:latin typeface="標楷體" panose="03000509000000000000" pitchFamily="65" charset="-120"/>
                <a:ea typeface="標楷體" panose="03000509000000000000" pitchFamily="65" charset="-120"/>
              </a:rPr>
              <a:t>3.</a:t>
            </a:r>
            <a:r>
              <a:rPr lang="zh-TW" altLang="en-US" sz="1400" b="1" dirty="0" smtClean="0">
                <a:solidFill>
                  <a:srgbClr val="3366FF"/>
                </a:solidFill>
                <a:latin typeface="標楷體" panose="03000509000000000000" pitchFamily="65" charset="-120"/>
                <a:ea typeface="標楷體" panose="03000509000000000000" pitchFamily="65" charset="-120"/>
              </a:rPr>
              <a:t>觀音廠房及土地</a:t>
            </a:r>
            <a:r>
              <a:rPr lang="zh-TW" altLang="en-US" sz="1400" b="1" dirty="0" smtClean="0">
                <a:solidFill>
                  <a:srgbClr val="3366FF"/>
                </a:solidFill>
                <a:ea typeface="標楷體" pitchFamily="65" charset="-120"/>
                <a:cs typeface="Times New Roman" panose="02020603050405020304" pitchFamily="18" charset="0"/>
              </a:rPr>
              <a:t>：</a:t>
            </a:r>
            <a:r>
              <a:rPr lang="arn-CL" altLang="zh-TW" sz="1000" dirty="0" smtClean="0">
                <a:ea typeface="標楷體" pitchFamily="65" charset="-120"/>
                <a:cs typeface="Times New Roman" panose="02020603050405020304" pitchFamily="18" charset="0"/>
              </a:rPr>
              <a:t>Guanyin Plant and Land</a:t>
            </a:r>
          </a:p>
          <a:p>
            <a:pPr marL="898525" lvl="0" indent="-357188" defTabSz="898525"/>
            <a:endParaRPr lang="arn-CL" altLang="zh-TW" sz="1000" dirty="0" smtClean="0">
              <a:ea typeface="標楷體" pitchFamily="65" charset="-120"/>
              <a:cs typeface="Times New Roman" panose="02020603050405020304" pitchFamily="18" charset="0"/>
            </a:endParaRPr>
          </a:p>
          <a:p>
            <a:pPr marL="898525" lvl="0" indent="-95250" defTabSz="898525">
              <a:buFont typeface="Wingdings" pitchFamily="2" charset="2"/>
              <a:buChar char="l"/>
            </a:pPr>
            <a:r>
              <a:rPr lang="en-US" altLang="zh-TW" sz="1400" b="1" dirty="0" smtClean="0">
                <a:solidFill>
                  <a:srgbClr val="000000"/>
                </a:solidFill>
                <a:ea typeface="標楷體" pitchFamily="65" charset="-120"/>
                <a:cs typeface="Times New Roman" panose="02020603050405020304" pitchFamily="18" charset="0"/>
              </a:rPr>
              <a:t>114</a:t>
            </a:r>
            <a:r>
              <a:rPr lang="zh-TW" altLang="en-US" sz="1400" b="1" dirty="0" smtClean="0">
                <a:solidFill>
                  <a:srgbClr val="000000"/>
                </a:solidFill>
                <a:ea typeface="標楷體" pitchFamily="65" charset="-120"/>
                <a:cs typeface="Times New Roman" panose="02020603050405020304" pitchFamily="18" charset="0"/>
              </a:rPr>
              <a:t>年</a:t>
            </a:r>
            <a:r>
              <a:rPr lang="en-US" altLang="zh-TW" sz="1400" b="1" dirty="0" smtClean="0">
                <a:solidFill>
                  <a:srgbClr val="000000"/>
                </a:solidFill>
                <a:ea typeface="標楷體" pitchFamily="65" charset="-120"/>
                <a:cs typeface="Times New Roman" panose="02020603050405020304" pitchFamily="18" charset="0"/>
              </a:rPr>
              <a:t>7</a:t>
            </a:r>
            <a:r>
              <a:rPr lang="zh-TW" altLang="en-US" sz="1400" b="1" dirty="0" smtClean="0">
                <a:solidFill>
                  <a:srgbClr val="000000"/>
                </a:solidFill>
                <a:ea typeface="標楷體" pitchFamily="65" charset="-120"/>
                <a:cs typeface="Times New Roman" panose="02020603050405020304" pitchFamily="18" charset="0"/>
              </a:rPr>
              <a:t>月</a:t>
            </a:r>
            <a:r>
              <a:rPr lang="en-US" altLang="zh-TW" sz="1400" b="1" dirty="0" smtClean="0">
                <a:solidFill>
                  <a:srgbClr val="000000"/>
                </a:solidFill>
                <a:ea typeface="標楷體" pitchFamily="65" charset="-120"/>
                <a:cs typeface="Times New Roman" panose="02020603050405020304" pitchFamily="18" charset="0"/>
              </a:rPr>
              <a:t>1</a:t>
            </a:r>
            <a:r>
              <a:rPr lang="zh-TW" altLang="en-US" sz="1400" b="1" dirty="0" smtClean="0">
                <a:solidFill>
                  <a:srgbClr val="000000"/>
                </a:solidFill>
                <a:ea typeface="標楷體" pitchFamily="65" charset="-120"/>
                <a:cs typeface="Times New Roman" panose="02020603050405020304" pitchFamily="18" charset="0"/>
              </a:rPr>
              <a:t>日已經股東會決議通過以不低於新台幣</a:t>
            </a:r>
            <a:r>
              <a:rPr lang="en-US" altLang="zh-TW" sz="1400" b="1" dirty="0" smtClean="0">
                <a:solidFill>
                  <a:srgbClr val="000000"/>
                </a:solidFill>
                <a:ea typeface="標楷體" pitchFamily="65" charset="-120"/>
                <a:cs typeface="Times New Roman" panose="02020603050405020304" pitchFamily="18" charset="0"/>
              </a:rPr>
              <a:t>68</a:t>
            </a:r>
            <a:r>
              <a:rPr lang="zh-TW" altLang="en-US" sz="1400" b="1" dirty="0" smtClean="0">
                <a:solidFill>
                  <a:srgbClr val="000000"/>
                </a:solidFill>
                <a:ea typeface="標楷體" pitchFamily="65" charset="-120"/>
                <a:cs typeface="Times New Roman" panose="02020603050405020304" pitchFamily="18" charset="0"/>
              </a:rPr>
              <a:t>億元出售處分</a:t>
            </a:r>
            <a:r>
              <a:rPr lang="zh-TW" altLang="en-US" sz="1200" b="1" dirty="0" smtClean="0">
                <a:solidFill>
                  <a:srgbClr val="000000"/>
                </a:solidFill>
                <a:ea typeface="標楷體" pitchFamily="65" charset="-120"/>
                <a:cs typeface="Times New Roman" panose="02020603050405020304" pitchFamily="18" charset="0"/>
              </a:rPr>
              <a:t>。</a:t>
            </a:r>
            <a:endParaRPr lang="en-US" altLang="zh-TW" sz="1200" b="1" dirty="0" smtClean="0">
              <a:solidFill>
                <a:srgbClr val="000000"/>
              </a:solidFill>
              <a:ea typeface="標楷體" pitchFamily="65" charset="-120"/>
              <a:cs typeface="Times New Roman" panose="02020603050405020304" pitchFamily="18" charset="0"/>
            </a:endParaRPr>
          </a:p>
          <a:p>
            <a:pPr marL="803275" defTabSz="898525"/>
            <a:r>
              <a:rPr lang="en-US" altLang="zh-TW" sz="1000" dirty="0" smtClean="0">
                <a:ea typeface="標楷體" pitchFamily="65" charset="-120"/>
                <a:cs typeface="Times New Roman" panose="02020603050405020304" pitchFamily="18" charset="0"/>
              </a:rPr>
              <a:t>On July 1, 2025, the Shareholders' Meeting resolved to sell the land for no less than NT$6.8 billion. </a:t>
            </a:r>
            <a:endParaRPr lang="en-US" altLang="zh-TW" sz="1000" dirty="0" smtClean="0">
              <a:ea typeface="標楷體" pitchFamily="65" charset="-120"/>
              <a:cs typeface="Times New Roman" panose="02020603050405020304" pitchFamily="18" charset="0"/>
            </a:endParaRPr>
          </a:p>
          <a:p>
            <a:pPr marL="803275" defTabSz="898525"/>
            <a:endParaRPr lang="en-US" altLang="zh-TW" sz="1000" dirty="0" smtClean="0">
              <a:ea typeface="標楷體" pitchFamily="65" charset="-120"/>
              <a:cs typeface="Times New Roman" panose="02020603050405020304" pitchFamily="18" charset="0"/>
            </a:endParaRPr>
          </a:p>
          <a:p>
            <a:pPr marL="895350" lvl="0" indent="-92075" defTabSz="898525">
              <a:buFont typeface="Wingdings" pitchFamily="2" charset="2"/>
              <a:buChar char="l"/>
            </a:pPr>
            <a:r>
              <a:rPr lang="zh-TW" altLang="en-US" sz="1400" b="1" dirty="0" smtClean="0">
                <a:solidFill>
                  <a:srgbClr val="000000"/>
                </a:solidFill>
                <a:ea typeface="標楷體" pitchFamily="65" charset="-120"/>
                <a:cs typeface="Times New Roman" panose="02020603050405020304" pitchFamily="18" charset="0"/>
              </a:rPr>
              <a:t>最終以新台幣</a:t>
            </a:r>
            <a:r>
              <a:rPr lang="en-US" altLang="zh-TW" sz="1400" b="1" dirty="0" smtClean="0">
                <a:solidFill>
                  <a:srgbClr val="000000"/>
                </a:solidFill>
                <a:ea typeface="標楷體" pitchFamily="65" charset="-120"/>
                <a:cs typeface="Times New Roman" panose="02020603050405020304" pitchFamily="18" charset="0"/>
              </a:rPr>
              <a:t>69.5</a:t>
            </a:r>
            <a:r>
              <a:rPr lang="zh-TW" altLang="en-US" sz="1400" b="1" dirty="0" smtClean="0">
                <a:solidFill>
                  <a:srgbClr val="000000"/>
                </a:solidFill>
                <a:ea typeface="標楷體" pitchFamily="65" charset="-120"/>
                <a:cs typeface="Times New Roman" panose="02020603050405020304" pitchFamily="18" charset="0"/>
              </a:rPr>
              <a:t>億元售予台達電子</a:t>
            </a:r>
            <a:r>
              <a:rPr lang="en-US" altLang="zh-TW" sz="1400" b="1" dirty="0" smtClean="0">
                <a:solidFill>
                  <a:srgbClr val="000000"/>
                </a:solidFill>
                <a:ea typeface="標楷體" pitchFamily="65" charset="-120"/>
                <a:cs typeface="Times New Roman" panose="02020603050405020304" pitchFamily="18" charset="0"/>
              </a:rPr>
              <a:t>(</a:t>
            </a:r>
            <a:r>
              <a:rPr lang="zh-TW" altLang="en-US" sz="1400" b="1" dirty="0" smtClean="0">
                <a:solidFill>
                  <a:srgbClr val="000000"/>
                </a:solidFill>
                <a:ea typeface="標楷體" pitchFamily="65" charset="-120"/>
                <a:cs typeface="Times New Roman" panose="02020603050405020304" pitchFamily="18" charset="0"/>
              </a:rPr>
              <a:t>股</a:t>
            </a:r>
            <a:r>
              <a:rPr lang="en-US" altLang="zh-TW" sz="1400" b="1" dirty="0" smtClean="0">
                <a:solidFill>
                  <a:srgbClr val="000000"/>
                </a:solidFill>
                <a:ea typeface="標楷體" pitchFamily="65" charset="-120"/>
                <a:cs typeface="Times New Roman" panose="02020603050405020304" pitchFamily="18" charset="0"/>
              </a:rPr>
              <a:t>)</a:t>
            </a:r>
            <a:r>
              <a:rPr lang="zh-TW" altLang="en-US" sz="1400" b="1" dirty="0" smtClean="0">
                <a:solidFill>
                  <a:srgbClr val="000000"/>
                </a:solidFill>
                <a:ea typeface="標楷體" pitchFamily="65" charset="-120"/>
                <a:cs typeface="Times New Roman" panose="02020603050405020304" pitchFamily="18" charset="0"/>
              </a:rPr>
              <a:t>公司</a:t>
            </a:r>
            <a:r>
              <a:rPr lang="zh-TW" altLang="en-US" sz="1200" b="1" dirty="0" smtClean="0">
                <a:solidFill>
                  <a:srgbClr val="000000"/>
                </a:solidFill>
                <a:ea typeface="標楷體" pitchFamily="65" charset="-120"/>
                <a:cs typeface="Times New Roman" panose="02020603050405020304" pitchFamily="18" charset="0"/>
              </a:rPr>
              <a:t>。</a:t>
            </a:r>
            <a:endParaRPr lang="en-US" altLang="zh-TW" sz="1200" b="1" dirty="0" smtClean="0">
              <a:solidFill>
                <a:srgbClr val="000000"/>
              </a:solidFill>
              <a:ea typeface="標楷體" pitchFamily="65" charset="-120"/>
              <a:cs typeface="Times New Roman" panose="02020603050405020304" pitchFamily="18" charset="0"/>
            </a:endParaRPr>
          </a:p>
          <a:p>
            <a:pPr marL="803275" lvl="0" defTabSz="898525"/>
            <a:r>
              <a:rPr lang="en-US" altLang="zh-TW" sz="1000" dirty="0" smtClean="0">
                <a:ea typeface="標楷體" pitchFamily="65" charset="-120"/>
                <a:cs typeface="Times New Roman" panose="02020603050405020304" pitchFamily="18" charset="0"/>
              </a:rPr>
              <a:t>It was ultimately sold to DELTA ELECTRONICS INC. for NT$6.95 billion</a:t>
            </a:r>
            <a:r>
              <a:rPr lang="en-US" altLang="zh-TW" sz="1000" dirty="0" smtClean="0">
                <a:ea typeface="標楷體" pitchFamily="65" charset="-120"/>
                <a:cs typeface="Times New Roman" panose="02020603050405020304" pitchFamily="18" charset="0"/>
              </a:rPr>
              <a:t>.</a:t>
            </a:r>
          </a:p>
          <a:p>
            <a:pPr marL="803275" lvl="0" defTabSz="898525"/>
            <a:endParaRPr lang="en-US" altLang="zh-TW" sz="1000" dirty="0" smtClean="0">
              <a:ea typeface="標楷體" pitchFamily="65" charset="-120"/>
              <a:cs typeface="Times New Roman" panose="02020603050405020304" pitchFamily="18" charset="0"/>
            </a:endParaRPr>
          </a:p>
          <a:p>
            <a:pPr marL="803275" lvl="0" defTabSz="898525">
              <a:buFont typeface="Wingdings" pitchFamily="2" charset="2"/>
              <a:buChar char="l"/>
            </a:pPr>
            <a:r>
              <a:rPr lang="zh-TW" altLang="en-US" sz="1400" b="1" dirty="0" smtClean="0">
                <a:solidFill>
                  <a:srgbClr val="000000"/>
                </a:solidFill>
                <a:ea typeface="標楷體" pitchFamily="65" charset="-120"/>
                <a:cs typeface="Times New Roman" panose="02020603050405020304" pitchFamily="18" charset="0"/>
              </a:rPr>
              <a:t>目前各期售地款依計劃入信託戶，公司爭取於</a:t>
            </a:r>
            <a:r>
              <a:rPr lang="en-US" altLang="zh-TW" sz="1400" b="1" dirty="0" smtClean="0">
                <a:solidFill>
                  <a:srgbClr val="000000"/>
                </a:solidFill>
                <a:ea typeface="標楷體" pitchFamily="65" charset="-120"/>
                <a:cs typeface="Times New Roman" panose="02020603050405020304" pitchFamily="18" charset="0"/>
              </a:rPr>
              <a:t>12</a:t>
            </a:r>
            <a:r>
              <a:rPr lang="zh-TW" altLang="en-US" sz="1400" b="1" dirty="0" smtClean="0">
                <a:solidFill>
                  <a:srgbClr val="000000"/>
                </a:solidFill>
                <a:ea typeface="標楷體" pitchFamily="65" charset="-120"/>
                <a:cs typeface="Times New Roman" panose="02020603050405020304" pitchFamily="18" charset="0"/>
              </a:rPr>
              <a:t>月底前完成過戶入帳。</a:t>
            </a:r>
            <a:endParaRPr lang="en-US" altLang="zh-TW" sz="1400" b="1" dirty="0" smtClean="0">
              <a:solidFill>
                <a:srgbClr val="000000"/>
              </a:solidFill>
              <a:ea typeface="標楷體" pitchFamily="65" charset="-120"/>
              <a:cs typeface="Times New Roman" panose="02020603050405020304" pitchFamily="18" charset="0"/>
            </a:endParaRPr>
          </a:p>
          <a:p>
            <a:pPr marL="803275" defTabSz="898525"/>
            <a:r>
              <a:rPr lang="en-US" altLang="zh-TW" sz="1000" dirty="0" smtClean="0">
                <a:ea typeface="標楷體" pitchFamily="65" charset="-120"/>
                <a:cs typeface="Times New Roman" panose="02020603050405020304" pitchFamily="18" charset="0"/>
              </a:rPr>
              <a:t>The proceeds from the land sale are currently being deposited into the trust account as planned, and the Company aims to complete the transfer and enter into account by the end of December</a:t>
            </a:r>
            <a:r>
              <a:rPr lang="en-US" altLang="zh-TW" sz="1200" dirty="0" smtClean="0">
                <a:ea typeface="標楷體" pitchFamily="65" charset="-120"/>
                <a:cs typeface="Times New Roman" panose="02020603050405020304" pitchFamily="18" charset="0"/>
              </a:rPr>
              <a:t>.</a:t>
            </a:r>
          </a:p>
          <a:p>
            <a:pPr marL="806450" defTabSz="898525"/>
            <a:endParaRPr lang="en-US" altLang="zh-TW" sz="1200" kern="0" dirty="0">
              <a:latin typeface="+mj-lt"/>
              <a:ea typeface="標楷體" pitchFamily="65" charset="-120"/>
              <a:cs typeface="Times New Roman" panose="02020603050405020304" pitchFamily="18" charset="0"/>
            </a:endParaRPr>
          </a:p>
        </p:txBody>
      </p:sp>
      <p:sp>
        <p:nvSpPr>
          <p:cNvPr id="1048627" name="投影片編號版面配置區 3"/>
          <p:cNvSpPr txBox="1"/>
          <p:nvPr/>
        </p:nvSpPr>
        <p:spPr>
          <a:xfrm>
            <a:off x="8532440" y="6425952"/>
            <a:ext cx="720080" cy="432048"/>
          </a:xfrm>
          <a:prstGeom prst="ellipse">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pPr>
            <a:fld id="{E0F57FC0-FB17-4F21-A88B-31C004544A48}" type="slidenum">
              <a:rPr kumimoji="0" lang="zh-TW" altLang="en-US" sz="1800" b="1" i="0" u="none" strike="noStrike" kern="1200" cap="none" spc="0" normalizeH="0" baseline="0" noProof="0" smtClean="0">
                <a:ln>
                  <a:noFill/>
                </a:ln>
                <a:solidFill>
                  <a:srgbClr val="FF0000"/>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pPr>
              <a:t>9</a:t>
            </a:fld>
            <a:endParaRPr kumimoji="0" lang="zh-TW" altLang="en-US" sz="1800" b="1"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ed Computer">
  <a:themeElements>
    <a:clrScheme name="Fed Computer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Fed Computer">
      <a:majorFont>
        <a:latin typeface="Times New Roman"/>
        <a:ea typeface="標楷體"/>
        <a:cs typeface=""/>
      </a:majorFont>
      <a:minorFont>
        <a:latin typeface="Times New Roman"/>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rgbClr val="000000"/>
          </a:solidFill>
          <a:prstDash val="solid"/>
          <a:round/>
          <a:headEnd type="none" w="med" len="med"/>
          <a:tailEnd type="triangl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defRPr kumimoji="0" lang="zh-TW" altLang="en-US" sz="1400" b="1" i="0" u="none" strike="noStrike" cap="none" normalizeH="0" baseline="0" smtClean="0">
            <a:ln>
              <a:noFill/>
            </a:ln>
            <a:solidFill>
              <a:schemeClr val="bg1"/>
            </a:solidFill>
            <a:effectLst/>
            <a:latin typeface="Arial" charset="0"/>
            <a:ea typeface="華康中楷體" pitchFamily="49" charset="-120"/>
          </a:defRPr>
        </a:defPPr>
      </a:lstStyle>
    </a:spDef>
    <a:lnDef>
      <a:spPr bwMode="auto">
        <a:xfrm>
          <a:off x="0" y="0"/>
          <a:ext cx="1" cy="1"/>
        </a:xfrm>
        <a:custGeom>
          <a:avLst/>
          <a:gdLst/>
          <a:ahLst/>
          <a:cxnLst/>
          <a:rect l="0" t="0" r="0" b="0"/>
          <a:pathLst/>
        </a:custGeom>
        <a:solidFill>
          <a:schemeClr val="accent1"/>
        </a:solidFill>
        <a:ln w="12700" cap="flat" cmpd="sng" algn="ctr">
          <a:solidFill>
            <a:srgbClr val="000000"/>
          </a:solidFill>
          <a:prstDash val="solid"/>
          <a:round/>
          <a:headEnd type="none" w="med" len="med"/>
          <a:tailEnd type="triangl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defRPr kumimoji="0" lang="zh-TW" altLang="en-US" sz="1400" b="1" i="0" u="none" strike="noStrike" cap="none" normalizeH="0" baseline="0" smtClean="0">
            <a:ln>
              <a:noFill/>
            </a:ln>
            <a:solidFill>
              <a:schemeClr val="bg1"/>
            </a:solidFill>
            <a:effectLst/>
            <a:latin typeface="Arial" charset="0"/>
            <a:ea typeface="華康中楷體" pitchFamily="49" charset="-120"/>
          </a:defRPr>
        </a:defPPr>
      </a:lstStyle>
    </a:lnDef>
  </a:objectDefaults>
  <a:extraClrSchemeLst>
    <a:extraClrScheme>
      <a:clrScheme name="Fed Computer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Fed Computer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Fed Computer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ed Computer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Fed Compu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Fed Compu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Fed Compu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預設簡報設計">
      <a:majorFont>
        <a:latin typeface="Times New Roman"/>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預設簡報設計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預設簡報設計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預設簡報設計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TotalTime>
  <Words>1364</Words>
  <Application>Microsoft Office PowerPoint</Application>
  <PresentationFormat>如螢幕大小 (4:3)</PresentationFormat>
  <Paragraphs>265</Paragraphs>
  <Slides>14</Slides>
  <Notes>4</Notes>
  <HiddenSlides>0</HiddenSlides>
  <MMClips>0</MMClips>
  <ScaleCrop>false</ScaleCrop>
  <HeadingPairs>
    <vt:vector size="6" baseType="variant">
      <vt:variant>
        <vt:lpstr>佈景主題</vt:lpstr>
      </vt:variant>
      <vt:variant>
        <vt:i4>2</vt:i4>
      </vt:variant>
      <vt:variant>
        <vt:lpstr>投影片標題</vt:lpstr>
      </vt:variant>
      <vt:variant>
        <vt:i4>14</vt:i4>
      </vt:variant>
      <vt:variant>
        <vt:lpstr>自訂放映</vt:lpstr>
      </vt:variant>
      <vt:variant>
        <vt:i4>1</vt:i4>
      </vt:variant>
    </vt:vector>
  </HeadingPairs>
  <TitlesOfParts>
    <vt:vector size="17" baseType="lpstr">
      <vt:lpstr>Fed Computer</vt:lpstr>
      <vt:lpstr>預設簡報設計</vt:lpstr>
      <vt:lpstr>投影片 1</vt:lpstr>
      <vt:lpstr>免責聲明 Safe Harbor Notice</vt:lpstr>
      <vt:lpstr>投影片 3</vt:lpstr>
      <vt:lpstr>投影片 4</vt:lpstr>
      <vt:lpstr>投影片 5</vt:lpstr>
      <vt:lpstr>投影片 6</vt:lpstr>
      <vt:lpstr>投影片 7</vt:lpstr>
      <vt:lpstr>投影片 8</vt:lpstr>
      <vt:lpstr>投影片 9</vt:lpstr>
      <vt:lpstr>泰豐工商綜合區說明</vt:lpstr>
      <vt:lpstr>桃園市中壢區泰豐自辦市地重劃說明</vt:lpstr>
      <vt:lpstr>投影片 12</vt:lpstr>
      <vt:lpstr>投影片 13</vt:lpstr>
      <vt:lpstr>投影片 14</vt:lpstr>
      <vt:lpstr>自訂放映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美吾華經理人勵志會</dc:title>
  <dc:creator>yuan</dc:creator>
  <cp:lastModifiedBy>呂新義</cp:lastModifiedBy>
  <cp:revision>44</cp:revision>
  <dcterms:created xsi:type="dcterms:W3CDTF">2013-06-23T08:39:58Z</dcterms:created>
  <dcterms:modified xsi:type="dcterms:W3CDTF">2025-11-14T05:21:13Z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4977ede8f56c449f8406d3779804ed13_23</vt:lpwstr>
  </property>
</Properties>
</file>