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Lst>
  <p:notesMasterIdLst>
    <p:notesMasterId r:id="rId18"/>
  </p:notesMasterIdLst>
  <p:handoutMasterIdLst>
    <p:handoutMasterId r:id="rId19"/>
  </p:handoutMasterIdLst>
  <p:sldIdLst>
    <p:sldId id="408" r:id="rId3"/>
    <p:sldId id="409" r:id="rId4"/>
    <p:sldId id="410" r:id="rId5"/>
    <p:sldId id="392" r:id="rId6"/>
    <p:sldId id="393" r:id="rId7"/>
    <p:sldId id="394" r:id="rId8"/>
    <p:sldId id="397" r:id="rId9"/>
    <p:sldId id="396" r:id="rId10"/>
    <p:sldId id="405" r:id="rId11"/>
    <p:sldId id="403" r:id="rId12"/>
    <p:sldId id="399" r:id="rId13"/>
    <p:sldId id="388" r:id="rId14"/>
    <p:sldId id="400" r:id="rId15"/>
    <p:sldId id="401" r:id="rId16"/>
    <p:sldId id="402" r:id="rId17"/>
  </p:sldIdLst>
  <p:sldSz cx="9144000" cy="6858000" type="screen4x3"/>
  <p:notesSz cx="6807200" cy="9939338"/>
  <p:custShowLst>
    <p:custShow name="自訂放映 1" id="0">
      <p:sldLst/>
    </p:custShow>
  </p:custShowLst>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預設章節" id="{2DACD598-ECE5-4267-8065-13F0DB6641B1}">
          <p14:sldIdLst>
            <p14:sldId id="408"/>
            <p14:sldId id="409"/>
            <p14:sldId id="410"/>
            <p14:sldId id="392"/>
            <p14:sldId id="393"/>
            <p14:sldId id="394"/>
            <p14:sldId id="397"/>
            <p14:sldId id="396"/>
            <p14:sldId id="405"/>
            <p14:sldId id="403"/>
            <p14:sldId id="399"/>
            <p14:sldId id="388"/>
            <p14:sldId id="400"/>
            <p14:sldId id="401"/>
            <p14:sldId id="402"/>
          </p14:sldIdLst>
        </p14:section>
        <p14:section name="未命名的章節" id="{18E07989-6B99-4437-B9D2-801F1BB390EE}">
          <p14:sldIdLst/>
        </p14:section>
      </p14:sectionLst>
    </p:ex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9900"/>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292" autoAdjust="0"/>
    <p:restoredTop sz="97194" autoAdjust="0"/>
  </p:normalViewPr>
  <p:slideViewPr>
    <p:cSldViewPr>
      <p:cViewPr varScale="1">
        <p:scale>
          <a:sx n="111" d="100"/>
          <a:sy n="111" d="100"/>
        </p:scale>
        <p:origin x="-1794" y="-96"/>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p:cViewPr varScale="1">
        <p:scale>
          <a:sx n="66" d="100"/>
          <a:sy n="66" d="100"/>
        </p:scale>
        <p:origin x="-3139" y="-86"/>
      </p:cViewPr>
      <p:guideLst>
        <p:guide orient="horz" pos="3131"/>
        <p:guide pos="214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49787" cy="496967"/>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sz="quarter" idx="1"/>
          </p:nvPr>
        </p:nvSpPr>
        <p:spPr>
          <a:xfrm>
            <a:off x="3855838" y="0"/>
            <a:ext cx="2949787" cy="496967"/>
          </a:xfrm>
          <a:prstGeom prst="rect">
            <a:avLst/>
          </a:prstGeom>
        </p:spPr>
        <p:txBody>
          <a:bodyPr vert="horz" lIns="91440" tIns="45720" rIns="91440" bIns="45720" rtlCol="0"/>
          <a:lstStyle>
            <a:lvl1pPr algn="r">
              <a:defRPr sz="1200"/>
            </a:lvl1pPr>
          </a:lstStyle>
          <a:p>
            <a:fld id="{3887CDB7-65F3-4156-AB83-AEBAEEC62429}" type="datetimeFigureOut">
              <a:rPr lang="zh-TW" altLang="en-US" smtClean="0"/>
              <a:pPr/>
              <a:t>2024/10/17</a:t>
            </a:fld>
            <a:endParaRPr lang="zh-TW" altLang="en-US"/>
          </a:p>
        </p:txBody>
      </p:sp>
      <p:sp>
        <p:nvSpPr>
          <p:cNvPr id="4" name="頁尾版面配置區 3"/>
          <p:cNvSpPr>
            <a:spLocks noGrp="1"/>
          </p:cNvSpPr>
          <p:nvPr>
            <p:ph type="ftr" sz="quarter" idx="2"/>
          </p:nvPr>
        </p:nvSpPr>
        <p:spPr>
          <a:xfrm>
            <a:off x="0" y="9440646"/>
            <a:ext cx="2949787" cy="496967"/>
          </a:xfrm>
          <a:prstGeom prst="rect">
            <a:avLst/>
          </a:prstGeom>
        </p:spPr>
        <p:txBody>
          <a:bodyPr vert="horz" lIns="91440" tIns="45720" rIns="91440" bIns="45720" rtlCol="0" anchor="b"/>
          <a:lstStyle>
            <a:lvl1pPr algn="l">
              <a:defRPr sz="1200"/>
            </a:lvl1pPr>
          </a:lstStyle>
          <a:p>
            <a:endParaRPr lang="zh-TW" altLang="en-US"/>
          </a:p>
        </p:txBody>
      </p:sp>
      <p:sp>
        <p:nvSpPr>
          <p:cNvPr id="5" name="投影片編號版面配置區 4"/>
          <p:cNvSpPr>
            <a:spLocks noGrp="1"/>
          </p:cNvSpPr>
          <p:nvPr>
            <p:ph type="sldNum" sz="quarter" idx="3"/>
          </p:nvPr>
        </p:nvSpPr>
        <p:spPr>
          <a:xfrm>
            <a:off x="3855838" y="9440646"/>
            <a:ext cx="2949787" cy="496967"/>
          </a:xfrm>
          <a:prstGeom prst="rect">
            <a:avLst/>
          </a:prstGeom>
        </p:spPr>
        <p:txBody>
          <a:bodyPr vert="horz" lIns="91440" tIns="45720" rIns="91440" bIns="45720" rtlCol="0" anchor="b"/>
          <a:lstStyle>
            <a:lvl1pPr algn="r">
              <a:defRPr sz="1200"/>
            </a:lvl1pPr>
          </a:lstStyle>
          <a:p>
            <a:fld id="{B72B8EA4-2BFA-4710-A9E3-1652C9C1FBC3}" type="slidenum">
              <a:rPr lang="zh-TW" altLang="en-US" smtClean="0"/>
              <a:pPr/>
              <a:t>‹#›</a:t>
            </a:fld>
            <a:endParaRPr lang="zh-TW" altLang="en-US"/>
          </a:p>
        </p:txBody>
      </p:sp>
    </p:spTree>
    <p:extLst>
      <p:ext uri="{BB962C8B-B14F-4D97-AF65-F5344CB8AC3E}">
        <p14:creationId xmlns:p14="http://schemas.microsoft.com/office/powerpoint/2010/main" val="17008199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49787" cy="496967"/>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55838" y="0"/>
            <a:ext cx="2949787" cy="496967"/>
          </a:xfrm>
          <a:prstGeom prst="rect">
            <a:avLst/>
          </a:prstGeom>
        </p:spPr>
        <p:txBody>
          <a:bodyPr vert="horz" lIns="91440" tIns="45720" rIns="91440" bIns="45720" rtlCol="0"/>
          <a:lstStyle>
            <a:lvl1pPr algn="r">
              <a:defRPr sz="1200"/>
            </a:lvl1pPr>
          </a:lstStyle>
          <a:p>
            <a:fld id="{05405B04-4844-43F3-A691-A8E8C56B7D9A}" type="datetimeFigureOut">
              <a:rPr lang="zh-TW" altLang="en-US" smtClean="0"/>
              <a:pPr/>
              <a:t>2024/10/17</a:t>
            </a:fld>
            <a:endParaRPr lang="zh-TW" altLang="en-US"/>
          </a:p>
        </p:txBody>
      </p:sp>
      <p:sp>
        <p:nvSpPr>
          <p:cNvPr id="4" name="投影片圖像版面配置區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0720" y="4721186"/>
            <a:ext cx="5445760" cy="4472702"/>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9440646"/>
            <a:ext cx="2949787" cy="496967"/>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55838" y="9440646"/>
            <a:ext cx="2949787" cy="496967"/>
          </a:xfrm>
          <a:prstGeom prst="rect">
            <a:avLst/>
          </a:prstGeom>
        </p:spPr>
        <p:txBody>
          <a:bodyPr vert="horz" lIns="91440" tIns="45720" rIns="91440" bIns="45720" rtlCol="0" anchor="b"/>
          <a:lstStyle>
            <a:lvl1pPr algn="r">
              <a:defRPr sz="1200"/>
            </a:lvl1pPr>
          </a:lstStyle>
          <a:p>
            <a:fld id="{BA558845-A9CC-4C77-A599-D078AC3F6A15}" type="slidenum">
              <a:rPr lang="zh-TW" altLang="en-US" smtClean="0"/>
              <a:pPr/>
              <a:t>‹#›</a:t>
            </a:fld>
            <a:endParaRPr lang="zh-TW" altLang="en-US"/>
          </a:p>
        </p:txBody>
      </p:sp>
    </p:spTree>
    <p:extLst>
      <p:ext uri="{BB962C8B-B14F-4D97-AF65-F5344CB8AC3E}">
        <p14:creationId xmlns:p14="http://schemas.microsoft.com/office/powerpoint/2010/main" val="220169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047AEAFE-D28D-4077-A090-2B9923D080AD}" type="slidenum">
              <a:rPr lang="zh-TW" altLang="en-US" smtClean="0">
                <a:ea typeface="新細明體" charset="-120"/>
              </a:rPr>
              <a:pPr/>
              <a:t>1</a:t>
            </a:fld>
            <a:endParaRPr lang="en-US" altLang="zh-TW" dirty="0">
              <a:ea typeface="新細明體" charset="-120"/>
            </a:endParaRPr>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p:spPr>
        <p:txBody>
          <a:bodyPr/>
          <a:lstStyle/>
          <a:p>
            <a:pPr eaLnBrk="1" hangingPunct="1"/>
            <a:endParaRPr lang="zh-TW" altLang="en-US" dirty="0">
              <a:ea typeface="新細明體" charset="-120"/>
            </a:endParaRPr>
          </a:p>
        </p:txBody>
      </p:sp>
    </p:spTree>
    <p:extLst>
      <p:ext uri="{BB962C8B-B14F-4D97-AF65-F5344CB8AC3E}">
        <p14:creationId xmlns:p14="http://schemas.microsoft.com/office/powerpoint/2010/main" val="28405574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047AEAFE-D28D-4077-A090-2B9923D080AD}" type="slidenum">
              <a:rPr lang="zh-TW" altLang="en-US" smtClean="0">
                <a:ea typeface="新細明體" charset="-120"/>
              </a:rPr>
              <a:pPr/>
              <a:t>2</a:t>
            </a:fld>
            <a:endParaRPr lang="en-US" altLang="zh-TW" dirty="0">
              <a:ea typeface="新細明體" charset="-120"/>
            </a:endParaRPr>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p:spPr>
        <p:txBody>
          <a:bodyPr/>
          <a:lstStyle/>
          <a:p>
            <a:pPr eaLnBrk="1" hangingPunct="1"/>
            <a:endParaRPr lang="zh-TW" altLang="en-US" dirty="0">
              <a:ea typeface="新細明體" charset="-120"/>
            </a:endParaRPr>
          </a:p>
        </p:txBody>
      </p:sp>
    </p:spTree>
    <p:extLst>
      <p:ext uri="{BB962C8B-B14F-4D97-AF65-F5344CB8AC3E}">
        <p14:creationId xmlns:p14="http://schemas.microsoft.com/office/powerpoint/2010/main" val="9042273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047AEAFE-D28D-4077-A090-2B9923D080AD}" type="slidenum">
              <a:rPr lang="zh-TW" altLang="en-US" smtClean="0">
                <a:ea typeface="新細明體" charset="-120"/>
              </a:rPr>
              <a:pPr/>
              <a:t>3</a:t>
            </a:fld>
            <a:endParaRPr lang="en-US" altLang="zh-TW" dirty="0">
              <a:ea typeface="新細明體" charset="-120"/>
            </a:endParaRPr>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p:spPr>
        <p:txBody>
          <a:bodyPr/>
          <a:lstStyle/>
          <a:p>
            <a:pPr eaLnBrk="1" hangingPunct="1"/>
            <a:endParaRPr lang="zh-TW" altLang="en-US" dirty="0">
              <a:ea typeface="新細明體" charset="-120"/>
            </a:endParaRPr>
          </a:p>
        </p:txBody>
      </p:sp>
    </p:spTree>
    <p:extLst>
      <p:ext uri="{BB962C8B-B14F-4D97-AF65-F5344CB8AC3E}">
        <p14:creationId xmlns:p14="http://schemas.microsoft.com/office/powerpoint/2010/main" val="28405574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pPr>
              <a:defRPr/>
            </a:pPr>
            <a:fld id="{4CDD6845-5A7D-4E6D-A60B-3067354E6365}" type="slidenum">
              <a:rPr lang="zh-TW" altLang="en-US" smtClean="0"/>
              <a:pPr>
                <a:defRPr/>
              </a:pPr>
              <a:t>8</a:t>
            </a:fld>
            <a:endParaRPr lang="en-US" altLang="zh-TW"/>
          </a:p>
        </p:txBody>
      </p:sp>
    </p:spTree>
    <p:extLst>
      <p:ext uri="{BB962C8B-B14F-4D97-AF65-F5344CB8AC3E}">
        <p14:creationId xmlns:p14="http://schemas.microsoft.com/office/powerpoint/2010/main" val="7869677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p>
            <a:fld id="{EE89F4E0-2D45-4349-AC3F-8E9AFF14278C}" type="slidenum">
              <a:rPr lang="zh-TW" altLang="en-US" smtClean="0">
                <a:ea typeface="新細明體" charset="-120"/>
              </a:rPr>
              <a:pPr/>
              <a:t>15</a:t>
            </a:fld>
            <a:endParaRPr lang="en-US" altLang="zh-TW">
              <a:ea typeface="新細明體" charset="-120"/>
            </a:endParaRPr>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a:ln/>
        </p:spPr>
        <p:txBody>
          <a:bodyPr/>
          <a:lstStyle/>
          <a:p>
            <a:pPr eaLnBrk="1" hangingPunct="1"/>
            <a:endParaRPr lang="zh-TW" altLang="en-US">
              <a:ea typeface="新細明體" charset="-120"/>
            </a:endParaRPr>
          </a:p>
        </p:txBody>
      </p:sp>
    </p:spTree>
    <p:extLst>
      <p:ext uri="{BB962C8B-B14F-4D97-AF65-F5344CB8AC3E}">
        <p14:creationId xmlns:p14="http://schemas.microsoft.com/office/powerpoint/2010/main" val="16196116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TW" altLang="en-US" smtClean="0"/>
              <a:t>按一下以編輯母片副標題樣式</a:t>
            </a:r>
            <a:endParaRPr lang="zh-TW" altLang="en-US"/>
          </a:p>
        </p:txBody>
      </p:sp>
    </p:spTree>
    <p:extLst>
      <p:ext uri="{BB962C8B-B14F-4D97-AF65-F5344CB8AC3E}">
        <p14:creationId xmlns:p14="http://schemas.microsoft.com/office/powerpoint/2010/main" val="24178185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extLst>
      <p:ext uri="{BB962C8B-B14F-4D97-AF65-F5344CB8AC3E}">
        <p14:creationId xmlns:p14="http://schemas.microsoft.com/office/powerpoint/2010/main" val="21365844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953250" y="381000"/>
            <a:ext cx="1974850" cy="5676900"/>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1028700" y="381000"/>
            <a:ext cx="5772150" cy="5676900"/>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extLst>
      <p:ext uri="{BB962C8B-B14F-4D97-AF65-F5344CB8AC3E}">
        <p14:creationId xmlns:p14="http://schemas.microsoft.com/office/powerpoint/2010/main" val="20978308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物件">
    <p:spTree>
      <p:nvGrpSpPr>
        <p:cNvPr id="1" name=""/>
        <p:cNvGrpSpPr/>
        <p:nvPr/>
      </p:nvGrpSpPr>
      <p:grpSpPr>
        <a:xfrm>
          <a:off x="0" y="0"/>
          <a:ext cx="0" cy="0"/>
          <a:chOff x="0" y="0"/>
          <a:chExt cx="0" cy="0"/>
        </a:xfrm>
      </p:grpSpPr>
      <p:sp>
        <p:nvSpPr>
          <p:cNvPr id="2" name="內容版面配置區 1"/>
          <p:cNvSpPr>
            <a:spLocks noGrp="1"/>
          </p:cNvSpPr>
          <p:nvPr>
            <p:ph/>
          </p:nvPr>
        </p:nvSpPr>
        <p:spPr>
          <a:xfrm>
            <a:off x="1028700" y="381000"/>
            <a:ext cx="7899400" cy="56769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extLst>
      <p:ext uri="{BB962C8B-B14F-4D97-AF65-F5344CB8AC3E}">
        <p14:creationId xmlns:p14="http://schemas.microsoft.com/office/powerpoint/2010/main" val="36148164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a:prstGeom prst="rect">
            <a:avLst/>
          </a:prstGeo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TW" altLang="en-US" smtClean="0"/>
              <a:t>按一下以編輯母片副標題樣式</a:t>
            </a:r>
            <a:endParaRPr lang="zh-TW"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a:xfrm>
            <a:off x="457200" y="1600200"/>
            <a:ext cx="8229600" cy="4525963"/>
          </a:xfrm>
          <a:prstGeom prst="rect">
            <a:avLst/>
          </a:prstGeo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a:prstGeom prst="rect">
            <a:avLst/>
          </a:prstGeom>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smtClean="0"/>
              <a:t>按一下以編輯母片標題樣式</a:t>
            </a:r>
            <a:endParaRPr lang="zh-TW"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按一下以編輯母片標題樣式</a:t>
            </a:r>
            <a:endParaRPr lang="zh-TW" altLang="en-US" dirty="0"/>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extLst>
      <p:ext uri="{BB962C8B-B14F-4D97-AF65-F5344CB8AC3E}">
        <p14:creationId xmlns:p14="http://schemas.microsoft.com/office/powerpoint/2010/main" val="36313602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smtClean="0"/>
          </a:p>
        </p:txBody>
      </p:sp>
      <p:sp>
        <p:nvSpPr>
          <p:cNvPr id="4" name="文字版面配置區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a:prstGeom prst="rect">
            <a:avLst/>
          </a:prstGeom>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1600200"/>
            <a:ext cx="8229600" cy="4525963"/>
          </a:xfrm>
          <a:prstGeom prst="rect">
            <a:avLst/>
          </a:prstGeo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a:prstGeom prst="rect">
            <a:avLst/>
          </a:prstGeo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a:prstGeom prst="rect">
            <a:avLst/>
          </a:prstGeo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fourObj" preserve="1">
  <p:cSld name="標題，四項物件">
    <p:spTree>
      <p:nvGrpSpPr>
        <p:cNvPr id="1" name=""/>
        <p:cNvGrpSpPr/>
        <p:nvPr/>
      </p:nvGrpSpPr>
      <p:grpSpPr>
        <a:xfrm>
          <a:off x="0" y="0"/>
          <a:ext cx="0" cy="0"/>
          <a:chOff x="0" y="0"/>
          <a:chExt cx="0" cy="0"/>
        </a:xfrm>
      </p:grpSpPr>
      <p:sp>
        <p:nvSpPr>
          <p:cNvPr id="2" name="標題 1"/>
          <p:cNvSpPr>
            <a:spLocks noGrp="1"/>
          </p:cNvSpPr>
          <p:nvPr>
            <p:ph type="title" sz="quarter"/>
          </p:nvPr>
        </p:nvSpPr>
        <p:spPr>
          <a:xfrm>
            <a:off x="457200" y="274638"/>
            <a:ext cx="8229600" cy="1143000"/>
          </a:xfrm>
          <a:prstGeom prst="rect">
            <a:avLst/>
          </a:prstGeom>
        </p:spPr>
        <p:txBody>
          <a:bodyPr/>
          <a:lstStyle/>
          <a:p>
            <a:r>
              <a:rPr lang="zh-TW" altLang="en-US" smtClean="0"/>
              <a:t>按一下以編輯母片標題樣式</a:t>
            </a:r>
            <a:endParaRPr lang="zh-TW" altLang="en-US"/>
          </a:p>
        </p:txBody>
      </p:sp>
      <p:sp>
        <p:nvSpPr>
          <p:cNvPr id="3" name="內容版面配置區 2"/>
          <p:cNvSpPr>
            <a:spLocks noGrp="1"/>
          </p:cNvSpPr>
          <p:nvPr>
            <p:ph sz="quarter" idx="1"/>
          </p:nvPr>
        </p:nvSpPr>
        <p:spPr>
          <a:xfrm>
            <a:off x="457200" y="1600200"/>
            <a:ext cx="4038600" cy="2185988"/>
          </a:xfrm>
          <a:prstGeom prst="rect">
            <a:avLst/>
          </a:prstGeo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quarter" idx="2"/>
          </p:nvPr>
        </p:nvSpPr>
        <p:spPr>
          <a:xfrm>
            <a:off x="4648200" y="1600200"/>
            <a:ext cx="4038600" cy="2185988"/>
          </a:xfrm>
          <a:prstGeom prst="rect">
            <a:avLst/>
          </a:prstGeo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內容版面配置區 4"/>
          <p:cNvSpPr>
            <a:spLocks noGrp="1"/>
          </p:cNvSpPr>
          <p:nvPr>
            <p:ph sz="quarter" idx="3"/>
          </p:nvPr>
        </p:nvSpPr>
        <p:spPr>
          <a:xfrm>
            <a:off x="457200" y="3938588"/>
            <a:ext cx="4038600" cy="2187575"/>
          </a:xfrm>
          <a:prstGeom prst="rect">
            <a:avLst/>
          </a:prstGeo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內容版面配置區 5"/>
          <p:cNvSpPr>
            <a:spLocks noGrp="1"/>
          </p:cNvSpPr>
          <p:nvPr>
            <p:ph sz="quarter" idx="4"/>
          </p:nvPr>
        </p:nvSpPr>
        <p:spPr>
          <a:xfrm>
            <a:off x="4648200" y="3938588"/>
            <a:ext cx="4038600" cy="2187575"/>
          </a:xfrm>
          <a:prstGeom prst="rect">
            <a:avLst/>
          </a:prstGeo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Only" preserve="1">
  <p:cSld name="物件">
    <p:spTree>
      <p:nvGrpSpPr>
        <p:cNvPr id="1" name=""/>
        <p:cNvGrpSpPr/>
        <p:nvPr/>
      </p:nvGrpSpPr>
      <p:grpSpPr>
        <a:xfrm>
          <a:off x="0" y="0"/>
          <a:ext cx="0" cy="0"/>
          <a:chOff x="0" y="0"/>
          <a:chExt cx="0" cy="0"/>
        </a:xfrm>
      </p:grpSpPr>
      <p:sp>
        <p:nvSpPr>
          <p:cNvPr id="2" name="內容版面配置區 1"/>
          <p:cNvSpPr>
            <a:spLocks noGrp="1"/>
          </p:cNvSpPr>
          <p:nvPr>
            <p:ph/>
          </p:nvPr>
        </p:nvSpPr>
        <p:spPr>
          <a:xfrm>
            <a:off x="457200" y="274638"/>
            <a:ext cx="8229600" cy="5851525"/>
          </a:xfrm>
          <a:prstGeom prst="rect">
            <a:avLst/>
          </a:prstGeo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Tree>
    <p:extLst>
      <p:ext uri="{BB962C8B-B14F-4D97-AF65-F5344CB8AC3E}">
        <p14:creationId xmlns:p14="http://schemas.microsoft.com/office/powerpoint/2010/main" val="22393678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按一下以編輯母片標題樣式</a:t>
            </a:r>
            <a:endParaRPr lang="zh-TW" altLang="en-US" dirty="0"/>
          </a:p>
        </p:txBody>
      </p:sp>
      <p:sp>
        <p:nvSpPr>
          <p:cNvPr id="3" name="內容版面配置區 2"/>
          <p:cNvSpPr>
            <a:spLocks noGrp="1"/>
          </p:cNvSpPr>
          <p:nvPr>
            <p:ph sz="half" idx="1"/>
          </p:nvPr>
        </p:nvSpPr>
        <p:spPr>
          <a:xfrm>
            <a:off x="1028700" y="1727200"/>
            <a:ext cx="3638550" cy="43307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
        <p:nvSpPr>
          <p:cNvPr id="4" name="內容版面配置區 3"/>
          <p:cNvSpPr>
            <a:spLocks noGrp="1"/>
          </p:cNvSpPr>
          <p:nvPr>
            <p:ph sz="half" idx="2"/>
          </p:nvPr>
        </p:nvSpPr>
        <p:spPr>
          <a:xfrm>
            <a:off x="4819650" y="1727200"/>
            <a:ext cx="3638550" cy="43307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extLst>
      <p:ext uri="{BB962C8B-B14F-4D97-AF65-F5344CB8AC3E}">
        <p14:creationId xmlns:p14="http://schemas.microsoft.com/office/powerpoint/2010/main" val="35843538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extLst>
      <p:ext uri="{BB962C8B-B14F-4D97-AF65-F5344CB8AC3E}">
        <p14:creationId xmlns:p14="http://schemas.microsoft.com/office/powerpoint/2010/main" val="34183819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Tree>
    <p:extLst>
      <p:ext uri="{BB962C8B-B14F-4D97-AF65-F5344CB8AC3E}">
        <p14:creationId xmlns:p14="http://schemas.microsoft.com/office/powerpoint/2010/main" val="38089915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4993544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Tree>
    <p:extLst>
      <p:ext uri="{BB962C8B-B14F-4D97-AF65-F5344CB8AC3E}">
        <p14:creationId xmlns:p14="http://schemas.microsoft.com/office/powerpoint/2010/main" val="17084810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smtClean="0">
              <a:sym typeface="Wingdings" pitchFamily="2" charset="2"/>
            </a:endParaRPr>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Tree>
    <p:extLst>
      <p:ext uri="{BB962C8B-B14F-4D97-AF65-F5344CB8AC3E}">
        <p14:creationId xmlns:p14="http://schemas.microsoft.com/office/powerpoint/2010/main" val="655106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image" Target="../media/image5.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6.jpe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8915" name="Rectangle 1027"/>
          <p:cNvSpPr>
            <a:spLocks noGrp="1" noChangeArrowheads="1"/>
          </p:cNvSpPr>
          <p:nvPr>
            <p:ph type="title"/>
          </p:nvPr>
        </p:nvSpPr>
        <p:spPr bwMode="auto">
          <a:xfrm>
            <a:off x="2667000" y="381000"/>
            <a:ext cx="6261100" cy="5588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endParaRPr lang="zh-TW" altLang="zh-TW" smtClean="0"/>
          </a:p>
        </p:txBody>
      </p:sp>
      <p:sp>
        <p:nvSpPr>
          <p:cNvPr id="1027" name="Rectangle 1029"/>
          <p:cNvSpPr>
            <a:spLocks noGrp="1" noChangeArrowheads="1"/>
          </p:cNvSpPr>
          <p:nvPr>
            <p:ph type="body" idx="1"/>
          </p:nvPr>
        </p:nvSpPr>
        <p:spPr bwMode="auto">
          <a:xfrm>
            <a:off x="1028700" y="1727200"/>
            <a:ext cx="7429500" cy="43307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smtClean="0">
                <a:sym typeface="Wingdings" pitchFamily="2" charset="2"/>
              </a:rPr>
              <a:t>按一下以編輯母片本文樣式</a:t>
            </a:r>
          </a:p>
          <a:p>
            <a:pPr lvl="1"/>
            <a:r>
              <a:rPr lang="zh-TW" altLang="en-US" smtClean="0"/>
              <a:t>第二層</a:t>
            </a:r>
            <a:endParaRPr lang="zh-TW" altLang="zh-TW" smtClean="0"/>
          </a:p>
          <a:p>
            <a:pPr lvl="2"/>
            <a:r>
              <a:rPr lang="zh-TW" altLang="en-US" smtClean="0"/>
              <a:t>第三層</a:t>
            </a:r>
          </a:p>
          <a:p>
            <a:pPr lvl="3"/>
            <a:r>
              <a:rPr lang="zh-TW" altLang="en-US" smtClean="0"/>
              <a:t>第四層</a:t>
            </a:r>
          </a:p>
          <a:p>
            <a:pPr lvl="4"/>
            <a:r>
              <a:rPr lang="zh-TW" altLang="en-US" smtClean="0"/>
              <a:t>第五層</a:t>
            </a:r>
            <a:endParaRPr lang="zh-TW" altLang="zh-TW" smtClean="0"/>
          </a:p>
        </p:txBody>
      </p:sp>
      <p:sp>
        <p:nvSpPr>
          <p:cNvPr id="38924" name="Line 1036"/>
          <p:cNvSpPr>
            <a:spLocks noChangeShapeType="1"/>
          </p:cNvSpPr>
          <p:nvPr/>
        </p:nvSpPr>
        <p:spPr bwMode="auto">
          <a:xfrm>
            <a:off x="179512" y="836712"/>
            <a:ext cx="8640960" cy="0"/>
          </a:xfrm>
          <a:prstGeom prst="line">
            <a:avLst/>
          </a:prstGeom>
          <a:noFill/>
          <a:ln w="76200">
            <a:solidFill>
              <a:srgbClr val="0000FF"/>
            </a:solidFill>
            <a:round/>
            <a:headEnd/>
            <a:tailEnd/>
          </a:ln>
          <a:effectLst/>
        </p:spPr>
        <p:txBody>
          <a:bodyPr wrap="none" anchor="ctr"/>
          <a:lstStyle/>
          <a:p>
            <a:pPr algn="ctr" fontAlgn="base">
              <a:spcBef>
                <a:spcPct val="0"/>
              </a:spcBef>
              <a:spcAft>
                <a:spcPct val="0"/>
              </a:spcAft>
              <a:defRPr/>
            </a:pPr>
            <a:endParaRPr lang="zh-TW" altLang="en-US" sz="1400" b="1">
              <a:solidFill>
                <a:srgbClr val="FFFFFF"/>
              </a:solidFill>
              <a:latin typeface="Arial" charset="0"/>
              <a:ea typeface="華康中楷體" pitchFamily="49" charset="-120"/>
            </a:endParaRPr>
          </a:p>
        </p:txBody>
      </p:sp>
      <p:sp>
        <p:nvSpPr>
          <p:cNvPr id="38925" name="Line 1037"/>
          <p:cNvSpPr>
            <a:spLocks noChangeShapeType="1"/>
          </p:cNvSpPr>
          <p:nvPr/>
        </p:nvSpPr>
        <p:spPr bwMode="auto">
          <a:xfrm flipV="1">
            <a:off x="179512" y="908720"/>
            <a:ext cx="8640960" cy="4192"/>
          </a:xfrm>
          <a:prstGeom prst="line">
            <a:avLst/>
          </a:prstGeom>
          <a:noFill/>
          <a:ln w="38100">
            <a:solidFill>
              <a:srgbClr val="FF0000"/>
            </a:solidFill>
            <a:round/>
            <a:headEnd/>
            <a:tailEnd/>
          </a:ln>
          <a:effectLst/>
        </p:spPr>
        <p:txBody>
          <a:bodyPr wrap="none" anchor="ctr"/>
          <a:lstStyle/>
          <a:p>
            <a:pPr algn="ctr" fontAlgn="base">
              <a:spcBef>
                <a:spcPct val="0"/>
              </a:spcBef>
              <a:spcAft>
                <a:spcPct val="0"/>
              </a:spcAft>
              <a:defRPr/>
            </a:pPr>
            <a:endParaRPr lang="zh-TW" altLang="en-US" sz="1400" b="1">
              <a:solidFill>
                <a:srgbClr val="FFFFFF"/>
              </a:solidFill>
              <a:latin typeface="Arial" charset="0"/>
              <a:ea typeface="華康中楷體" pitchFamily="49" charset="-120"/>
            </a:endParaRPr>
          </a:p>
        </p:txBody>
      </p:sp>
      <p:grpSp>
        <p:nvGrpSpPr>
          <p:cNvPr id="1030" name="Group 1038"/>
          <p:cNvGrpSpPr>
            <a:grpSpLocks/>
          </p:cNvGrpSpPr>
          <p:nvPr/>
        </p:nvGrpSpPr>
        <p:grpSpPr bwMode="auto">
          <a:xfrm>
            <a:off x="179512" y="6263688"/>
            <a:ext cx="8712968" cy="72008"/>
            <a:chOff x="0" y="613"/>
            <a:chExt cx="5753" cy="74"/>
          </a:xfrm>
        </p:grpSpPr>
        <p:sp>
          <p:nvSpPr>
            <p:cNvPr id="38927" name="Rectangle 1039"/>
            <p:cNvSpPr>
              <a:spLocks noChangeArrowheads="1"/>
            </p:cNvSpPr>
            <p:nvPr userDrawn="1"/>
          </p:nvSpPr>
          <p:spPr bwMode="auto">
            <a:xfrm>
              <a:off x="2" y="650"/>
              <a:ext cx="5751" cy="37"/>
            </a:xfrm>
            <a:prstGeom prst="rect">
              <a:avLst/>
            </a:prstGeom>
            <a:gradFill rotWithShape="0">
              <a:gsLst>
                <a:gs pos="0">
                  <a:srgbClr val="01A4FF">
                    <a:gamma/>
                    <a:shade val="29804"/>
                    <a:invGamma/>
                  </a:srgbClr>
                </a:gs>
                <a:gs pos="100000">
                  <a:srgbClr val="01A4FF"/>
                </a:gs>
              </a:gsLst>
              <a:lin ang="5400000" scaled="1"/>
            </a:gradFill>
            <a:ln w="12700">
              <a:noFill/>
              <a:miter lim="800000"/>
              <a:headEnd/>
              <a:tailEnd/>
            </a:ln>
            <a:effectLst/>
          </p:spPr>
          <p:txBody>
            <a:bodyPr wrap="none" anchor="ctr"/>
            <a:lstStyle/>
            <a:p>
              <a:pPr algn="ctr" fontAlgn="base">
                <a:spcBef>
                  <a:spcPct val="0"/>
                </a:spcBef>
                <a:spcAft>
                  <a:spcPct val="0"/>
                </a:spcAft>
                <a:defRPr/>
              </a:pPr>
              <a:endParaRPr lang="zh-TW" altLang="en-US" sz="1400" b="1">
                <a:solidFill>
                  <a:srgbClr val="FFFFFF"/>
                </a:solidFill>
                <a:latin typeface="Arial" charset="0"/>
                <a:ea typeface="華康中楷體" pitchFamily="49" charset="-120"/>
              </a:endParaRPr>
            </a:p>
          </p:txBody>
        </p:sp>
        <p:sp>
          <p:nvSpPr>
            <p:cNvPr id="38928" name="Rectangle 1040"/>
            <p:cNvSpPr>
              <a:spLocks noChangeArrowheads="1"/>
            </p:cNvSpPr>
            <p:nvPr userDrawn="1"/>
          </p:nvSpPr>
          <p:spPr bwMode="auto">
            <a:xfrm>
              <a:off x="0" y="613"/>
              <a:ext cx="5753" cy="37"/>
            </a:xfrm>
            <a:prstGeom prst="rect">
              <a:avLst/>
            </a:prstGeom>
            <a:gradFill rotWithShape="0">
              <a:gsLst>
                <a:gs pos="0">
                  <a:srgbClr val="01A4FF"/>
                </a:gs>
                <a:gs pos="100000">
                  <a:srgbClr val="01A4FF">
                    <a:gamma/>
                    <a:shade val="29804"/>
                    <a:invGamma/>
                  </a:srgbClr>
                </a:gs>
              </a:gsLst>
              <a:lin ang="5400000" scaled="1"/>
            </a:gradFill>
            <a:ln w="12700">
              <a:noFill/>
              <a:miter lim="800000"/>
              <a:headEnd/>
              <a:tailEnd/>
            </a:ln>
            <a:effectLst/>
          </p:spPr>
          <p:txBody>
            <a:bodyPr wrap="none" anchor="ctr"/>
            <a:lstStyle/>
            <a:p>
              <a:pPr algn="ctr" fontAlgn="base">
                <a:spcBef>
                  <a:spcPct val="0"/>
                </a:spcBef>
                <a:spcAft>
                  <a:spcPct val="0"/>
                </a:spcAft>
                <a:defRPr/>
              </a:pPr>
              <a:endParaRPr lang="zh-TW" altLang="en-US" sz="1400" b="1">
                <a:solidFill>
                  <a:srgbClr val="FFFFFF"/>
                </a:solidFill>
                <a:latin typeface="Arial" charset="0"/>
                <a:ea typeface="華康中楷體" pitchFamily="49" charset="-120"/>
              </a:endParaRPr>
            </a:p>
          </p:txBody>
        </p:sp>
      </p:grpSp>
      <p:sp>
        <p:nvSpPr>
          <p:cNvPr id="38929" name="Text Box 1041"/>
          <p:cNvSpPr txBox="1">
            <a:spLocks noChangeArrowheads="1"/>
          </p:cNvSpPr>
          <p:nvPr/>
        </p:nvSpPr>
        <p:spPr bwMode="auto">
          <a:xfrm>
            <a:off x="533400" y="6400800"/>
            <a:ext cx="1600200" cy="457200"/>
          </a:xfrm>
          <a:prstGeom prst="rect">
            <a:avLst/>
          </a:prstGeom>
          <a:noFill/>
          <a:ln w="9525">
            <a:noFill/>
            <a:miter lim="800000"/>
            <a:headEnd/>
            <a:tailEnd/>
          </a:ln>
          <a:effectLst/>
        </p:spPr>
        <p:txBody>
          <a:bodyPr>
            <a:spAutoFit/>
          </a:bodyPr>
          <a:lstStyle/>
          <a:p>
            <a:pPr fontAlgn="base">
              <a:spcBef>
                <a:spcPct val="50000"/>
              </a:spcBef>
              <a:spcAft>
                <a:spcPct val="0"/>
              </a:spcAft>
              <a:defRPr/>
            </a:pPr>
            <a:endParaRPr kumimoji="1" lang="zh-TW" altLang="zh-TW" sz="2400">
              <a:solidFill>
                <a:srgbClr val="000000"/>
              </a:solidFill>
              <a:ea typeface="新細明體" pitchFamily="18" charset="-120"/>
            </a:endParaRPr>
          </a:p>
        </p:txBody>
      </p:sp>
      <p:sp>
        <p:nvSpPr>
          <p:cNvPr id="38930" name="Rectangle 1042"/>
          <p:cNvSpPr>
            <a:spLocks noChangeArrowheads="1"/>
          </p:cNvSpPr>
          <p:nvPr/>
        </p:nvSpPr>
        <p:spPr bwMode="auto">
          <a:xfrm>
            <a:off x="838200" y="6253163"/>
            <a:ext cx="1905000" cy="457200"/>
          </a:xfrm>
          <a:prstGeom prst="rect">
            <a:avLst/>
          </a:prstGeom>
          <a:noFill/>
          <a:ln w="9525">
            <a:noFill/>
            <a:miter lim="800000"/>
            <a:headEnd/>
            <a:tailEnd/>
          </a:ln>
          <a:effectLst/>
        </p:spPr>
        <p:txBody>
          <a:bodyPr/>
          <a:lstStyle/>
          <a:p>
            <a:pPr fontAlgn="base">
              <a:spcBef>
                <a:spcPct val="0"/>
              </a:spcBef>
              <a:spcAft>
                <a:spcPct val="0"/>
              </a:spcAft>
              <a:defRPr/>
            </a:pPr>
            <a:endParaRPr kumimoji="1" lang="en-US" altLang="zh-TW" sz="1400" dirty="0">
              <a:solidFill>
                <a:srgbClr val="000000"/>
              </a:solidFill>
              <a:ea typeface="新細明體" pitchFamily="18" charset="-120"/>
            </a:endParaRPr>
          </a:p>
        </p:txBody>
      </p:sp>
      <p:sp>
        <p:nvSpPr>
          <p:cNvPr id="38931" name="Rectangle 1043"/>
          <p:cNvSpPr>
            <a:spLocks noChangeArrowheads="1"/>
          </p:cNvSpPr>
          <p:nvPr/>
        </p:nvSpPr>
        <p:spPr bwMode="auto">
          <a:xfrm>
            <a:off x="3276600" y="6253163"/>
            <a:ext cx="2895600" cy="457200"/>
          </a:xfrm>
          <a:prstGeom prst="rect">
            <a:avLst/>
          </a:prstGeom>
          <a:noFill/>
          <a:ln w="9525">
            <a:noFill/>
            <a:miter lim="800000"/>
            <a:headEnd/>
            <a:tailEnd/>
          </a:ln>
          <a:effectLst/>
        </p:spPr>
        <p:txBody>
          <a:bodyPr/>
          <a:lstStyle/>
          <a:p>
            <a:pPr algn="ctr" fontAlgn="base">
              <a:spcBef>
                <a:spcPct val="0"/>
              </a:spcBef>
              <a:spcAft>
                <a:spcPct val="0"/>
              </a:spcAft>
              <a:defRPr/>
            </a:pPr>
            <a:endParaRPr kumimoji="1" lang="en-US" altLang="zh-TW" sz="1400" dirty="0">
              <a:solidFill>
                <a:srgbClr val="000000"/>
              </a:solidFill>
              <a:ea typeface="新細明體" pitchFamily="18" charset="-120"/>
            </a:endParaRPr>
          </a:p>
        </p:txBody>
      </p:sp>
      <p:pic>
        <p:nvPicPr>
          <p:cNvPr id="1034" name="Picture 1049" descr="logo"/>
          <p:cNvPicPr>
            <a:picLocks noChangeAspect="1" noChangeArrowheads="1"/>
          </p:cNvPicPr>
          <p:nvPr/>
        </p:nvPicPr>
        <p:blipFill>
          <a:blip r:embed="rId14" cstate="print"/>
          <a:srcRect/>
          <a:stretch>
            <a:fillRect/>
          </a:stretch>
        </p:blipFill>
        <p:spPr bwMode="auto">
          <a:xfrm>
            <a:off x="7308304" y="6570663"/>
            <a:ext cx="1574800" cy="287337"/>
          </a:xfrm>
          <a:prstGeom prst="rect">
            <a:avLst/>
          </a:prstGeom>
          <a:noFill/>
          <a:ln w="9525">
            <a:noFill/>
            <a:miter lim="800000"/>
            <a:headEnd/>
            <a:tailEnd/>
          </a:ln>
        </p:spPr>
      </p:pic>
      <p:sp>
        <p:nvSpPr>
          <p:cNvPr id="38938" name="Rectangle 1050"/>
          <p:cNvSpPr>
            <a:spLocks noChangeArrowheads="1"/>
          </p:cNvSpPr>
          <p:nvPr/>
        </p:nvSpPr>
        <p:spPr bwMode="auto">
          <a:xfrm>
            <a:off x="7740352" y="6309320"/>
            <a:ext cx="1187624" cy="304800"/>
          </a:xfrm>
          <a:prstGeom prst="rect">
            <a:avLst/>
          </a:prstGeom>
          <a:noFill/>
          <a:ln w="12700">
            <a:noFill/>
            <a:miter lim="800000"/>
            <a:headEnd/>
            <a:tailEnd/>
          </a:ln>
          <a:effectLst/>
        </p:spPr>
        <p:txBody>
          <a:bodyPr wrap="square">
            <a:spAutoFit/>
          </a:bodyPr>
          <a:lstStyle/>
          <a:p>
            <a:pPr algn="ctr" fontAlgn="base">
              <a:spcBef>
                <a:spcPct val="0"/>
              </a:spcBef>
              <a:spcAft>
                <a:spcPct val="0"/>
              </a:spcAft>
              <a:defRPr/>
            </a:pPr>
            <a:r>
              <a:rPr lang="zh-TW" altLang="en-US" sz="1400" b="1" dirty="0">
                <a:solidFill>
                  <a:srgbClr val="006600"/>
                </a:solidFill>
                <a:latin typeface="新細明體" pitchFamily="18" charset="-120"/>
                <a:ea typeface="新細明體" pitchFamily="18" charset="-120"/>
              </a:rPr>
              <a:t>泰豐資訊部</a:t>
            </a:r>
          </a:p>
        </p:txBody>
      </p:sp>
      <p:pic>
        <p:nvPicPr>
          <p:cNvPr id="1036" name="Picture 1051" descr="federal"/>
          <p:cNvPicPr>
            <a:picLocks noChangeAspect="1" noChangeArrowheads="1"/>
          </p:cNvPicPr>
          <p:nvPr/>
        </p:nvPicPr>
        <p:blipFill>
          <a:blip r:embed="rId15" cstate="print"/>
          <a:srcRect/>
          <a:stretch>
            <a:fillRect/>
          </a:stretch>
        </p:blipFill>
        <p:spPr bwMode="auto">
          <a:xfrm>
            <a:off x="1" y="1"/>
            <a:ext cx="1459590" cy="764704"/>
          </a:xfrm>
          <a:prstGeom prst="rect">
            <a:avLst/>
          </a:prstGeom>
          <a:solidFill>
            <a:schemeClr val="bg1"/>
          </a:solidFill>
          <a:ln w="9525">
            <a:noFill/>
            <a:miter lim="800000"/>
            <a:headEnd/>
            <a:tailEnd/>
          </a:ln>
        </p:spPr>
      </p:pic>
    </p:spTree>
    <p:extLst>
      <p:ext uri="{BB962C8B-B14F-4D97-AF65-F5344CB8AC3E}">
        <p14:creationId xmlns:p14="http://schemas.microsoft.com/office/powerpoint/2010/main" val="228358113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dt="0"/>
  <p:txStyles>
    <p:titleStyle>
      <a:lvl1pPr algn="ctr" rtl="0" eaLnBrk="0" fontAlgn="base" hangingPunct="0">
        <a:spcBef>
          <a:spcPct val="0"/>
        </a:spcBef>
        <a:spcAft>
          <a:spcPct val="0"/>
        </a:spcAft>
        <a:defRPr kumimoji="1" sz="3000" b="1" i="1">
          <a:solidFill>
            <a:srgbClr val="000066"/>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kumimoji="1" sz="3000" b="1" i="1">
          <a:solidFill>
            <a:srgbClr val="000066"/>
          </a:solidFill>
          <a:effectLst>
            <a:outerShdw blurRad="38100" dist="38100" dir="2700000" algn="tl">
              <a:srgbClr val="C0C0C0"/>
            </a:outerShdw>
          </a:effectLst>
          <a:latin typeface="Times New Roman" pitchFamily="18" charset="0"/>
          <a:ea typeface="標楷體" pitchFamily="65" charset="-120"/>
        </a:defRPr>
      </a:lvl2pPr>
      <a:lvl3pPr algn="ctr" rtl="0" eaLnBrk="0" fontAlgn="base" hangingPunct="0">
        <a:spcBef>
          <a:spcPct val="0"/>
        </a:spcBef>
        <a:spcAft>
          <a:spcPct val="0"/>
        </a:spcAft>
        <a:defRPr kumimoji="1" sz="3000" b="1" i="1">
          <a:solidFill>
            <a:srgbClr val="000066"/>
          </a:solidFill>
          <a:effectLst>
            <a:outerShdw blurRad="38100" dist="38100" dir="2700000" algn="tl">
              <a:srgbClr val="C0C0C0"/>
            </a:outerShdw>
          </a:effectLst>
          <a:latin typeface="Times New Roman" pitchFamily="18" charset="0"/>
          <a:ea typeface="標楷體" pitchFamily="65" charset="-120"/>
        </a:defRPr>
      </a:lvl3pPr>
      <a:lvl4pPr algn="ctr" rtl="0" eaLnBrk="0" fontAlgn="base" hangingPunct="0">
        <a:spcBef>
          <a:spcPct val="0"/>
        </a:spcBef>
        <a:spcAft>
          <a:spcPct val="0"/>
        </a:spcAft>
        <a:defRPr kumimoji="1" sz="3000" b="1" i="1">
          <a:solidFill>
            <a:srgbClr val="000066"/>
          </a:solidFill>
          <a:effectLst>
            <a:outerShdw blurRad="38100" dist="38100" dir="2700000" algn="tl">
              <a:srgbClr val="C0C0C0"/>
            </a:outerShdw>
          </a:effectLst>
          <a:latin typeface="Times New Roman" pitchFamily="18" charset="0"/>
          <a:ea typeface="標楷體" pitchFamily="65" charset="-120"/>
        </a:defRPr>
      </a:lvl4pPr>
      <a:lvl5pPr algn="ctr" rtl="0" eaLnBrk="0" fontAlgn="base" hangingPunct="0">
        <a:spcBef>
          <a:spcPct val="0"/>
        </a:spcBef>
        <a:spcAft>
          <a:spcPct val="0"/>
        </a:spcAft>
        <a:defRPr kumimoji="1" sz="3000" b="1" i="1">
          <a:solidFill>
            <a:srgbClr val="000066"/>
          </a:solidFill>
          <a:effectLst>
            <a:outerShdw blurRad="38100" dist="38100" dir="2700000" algn="tl">
              <a:srgbClr val="C0C0C0"/>
            </a:outerShdw>
          </a:effectLst>
          <a:latin typeface="Times New Roman" pitchFamily="18" charset="0"/>
          <a:ea typeface="標楷體" pitchFamily="65" charset="-120"/>
        </a:defRPr>
      </a:lvl5pPr>
      <a:lvl6pPr marL="457200" algn="ctr" rtl="0" fontAlgn="base">
        <a:spcBef>
          <a:spcPct val="0"/>
        </a:spcBef>
        <a:spcAft>
          <a:spcPct val="0"/>
        </a:spcAft>
        <a:defRPr kumimoji="1" sz="3000" b="1" i="1">
          <a:solidFill>
            <a:srgbClr val="000066"/>
          </a:solidFill>
          <a:effectLst>
            <a:outerShdw blurRad="38100" dist="38100" dir="2700000" algn="tl">
              <a:srgbClr val="C0C0C0"/>
            </a:outerShdw>
          </a:effectLst>
          <a:latin typeface="Times New Roman" pitchFamily="18" charset="0"/>
          <a:ea typeface="標楷體" pitchFamily="65" charset="-120"/>
        </a:defRPr>
      </a:lvl6pPr>
      <a:lvl7pPr marL="914400" algn="ctr" rtl="0" fontAlgn="base">
        <a:spcBef>
          <a:spcPct val="0"/>
        </a:spcBef>
        <a:spcAft>
          <a:spcPct val="0"/>
        </a:spcAft>
        <a:defRPr kumimoji="1" sz="3000" b="1" i="1">
          <a:solidFill>
            <a:srgbClr val="000066"/>
          </a:solidFill>
          <a:effectLst>
            <a:outerShdw blurRad="38100" dist="38100" dir="2700000" algn="tl">
              <a:srgbClr val="C0C0C0"/>
            </a:outerShdw>
          </a:effectLst>
          <a:latin typeface="Times New Roman" pitchFamily="18" charset="0"/>
          <a:ea typeface="標楷體" pitchFamily="65" charset="-120"/>
        </a:defRPr>
      </a:lvl7pPr>
      <a:lvl8pPr marL="1371600" algn="ctr" rtl="0" fontAlgn="base">
        <a:spcBef>
          <a:spcPct val="0"/>
        </a:spcBef>
        <a:spcAft>
          <a:spcPct val="0"/>
        </a:spcAft>
        <a:defRPr kumimoji="1" sz="3000" b="1" i="1">
          <a:solidFill>
            <a:srgbClr val="000066"/>
          </a:solidFill>
          <a:effectLst>
            <a:outerShdw blurRad="38100" dist="38100" dir="2700000" algn="tl">
              <a:srgbClr val="C0C0C0"/>
            </a:outerShdw>
          </a:effectLst>
          <a:latin typeface="Times New Roman" pitchFamily="18" charset="0"/>
          <a:ea typeface="標楷體" pitchFamily="65" charset="-120"/>
        </a:defRPr>
      </a:lvl8pPr>
      <a:lvl9pPr marL="1828800" algn="ctr" rtl="0" fontAlgn="base">
        <a:spcBef>
          <a:spcPct val="0"/>
        </a:spcBef>
        <a:spcAft>
          <a:spcPct val="0"/>
        </a:spcAft>
        <a:defRPr kumimoji="1" sz="3000" b="1" i="1">
          <a:solidFill>
            <a:srgbClr val="000066"/>
          </a:solidFill>
          <a:effectLst>
            <a:outerShdw blurRad="38100" dist="38100" dir="2700000" algn="tl">
              <a:srgbClr val="C0C0C0"/>
            </a:outerShdw>
          </a:effectLst>
          <a:latin typeface="Times New Roman" pitchFamily="18" charset="0"/>
          <a:ea typeface="標楷體" pitchFamily="65" charset="-120"/>
        </a:defRPr>
      </a:lvl9pPr>
    </p:titleStyle>
    <p:bodyStyle>
      <a:lvl1pPr marL="342900" indent="-342900" algn="l" rtl="0" eaLnBrk="0" fontAlgn="base" hangingPunct="0">
        <a:spcBef>
          <a:spcPct val="20000"/>
        </a:spcBef>
        <a:spcAft>
          <a:spcPct val="0"/>
        </a:spcAft>
        <a:buClr>
          <a:srgbClr val="993366"/>
        </a:buClr>
        <a:buFont typeface="Wingdings" pitchFamily="2" charset="2"/>
        <a:buBlip>
          <a:blip r:embed="rId16"/>
        </a:buBlip>
        <a:defRPr kumimoji="1" sz="2400" b="1" i="1">
          <a:solidFill>
            <a:schemeClr val="tx1"/>
          </a:solidFill>
          <a:latin typeface="+mn-lt"/>
          <a:ea typeface="+mn-ea"/>
          <a:cs typeface="+mn-cs"/>
          <a:sym typeface="Wingdings" pitchFamily="2" charset="2"/>
        </a:defRPr>
      </a:lvl1pPr>
      <a:lvl2pPr marL="742950" indent="-285750" algn="l" rtl="0" eaLnBrk="0" fontAlgn="base" hangingPunct="0">
        <a:spcBef>
          <a:spcPct val="20000"/>
        </a:spcBef>
        <a:spcAft>
          <a:spcPct val="0"/>
        </a:spcAft>
        <a:buClr>
          <a:srgbClr val="993366"/>
        </a:buClr>
        <a:buBlip>
          <a:blip r:embed="rId17"/>
        </a:buBlip>
        <a:defRPr sz="2200">
          <a:solidFill>
            <a:schemeClr val="tx1"/>
          </a:solidFill>
          <a:latin typeface="+mn-lt"/>
          <a:ea typeface="+mn-ea"/>
        </a:defRPr>
      </a:lvl2pPr>
      <a:lvl3pPr marL="1143000" indent="-228600" algn="l" rtl="0" eaLnBrk="0" fontAlgn="base" hangingPunct="0">
        <a:spcBef>
          <a:spcPct val="20000"/>
        </a:spcBef>
        <a:spcAft>
          <a:spcPct val="0"/>
        </a:spcAft>
        <a:buClr>
          <a:srgbClr val="993366"/>
        </a:buClr>
        <a:buBlip>
          <a:blip r:embed="rId18"/>
        </a:buBlip>
        <a:defRPr kumimoji="1" sz="2000">
          <a:solidFill>
            <a:schemeClr val="tx1"/>
          </a:solidFill>
          <a:latin typeface="Garamond" pitchFamily="18" charset="0"/>
          <a:ea typeface="+mn-ea"/>
        </a:defRPr>
      </a:lvl3pPr>
      <a:lvl4pPr marL="1600200" indent="-228600" algn="l" rtl="0" eaLnBrk="0" fontAlgn="base" hangingPunct="0">
        <a:spcBef>
          <a:spcPct val="20000"/>
        </a:spcBef>
        <a:spcAft>
          <a:spcPct val="0"/>
        </a:spcAft>
        <a:buClr>
          <a:srgbClr val="993366"/>
        </a:buClr>
        <a:buBlip>
          <a:blip r:embed="rId18"/>
        </a:buBlip>
        <a:defRPr kumimoji="1" sz="2000">
          <a:solidFill>
            <a:schemeClr val="tx1"/>
          </a:solidFill>
          <a:latin typeface="+mn-lt"/>
          <a:ea typeface="+mn-ea"/>
        </a:defRPr>
      </a:lvl4pPr>
      <a:lvl5pPr marL="2057400" indent="-228600" algn="l" rtl="0" eaLnBrk="0" fontAlgn="base" hangingPunct="0">
        <a:spcBef>
          <a:spcPct val="20000"/>
        </a:spcBef>
        <a:spcAft>
          <a:spcPct val="0"/>
        </a:spcAft>
        <a:buClr>
          <a:srgbClr val="993366"/>
        </a:buClr>
        <a:buBlip>
          <a:blip r:embed="rId18"/>
        </a:buBlip>
        <a:defRPr kumimoji="1" sz="2000">
          <a:solidFill>
            <a:schemeClr val="tx1"/>
          </a:solidFill>
          <a:latin typeface="+mn-lt"/>
          <a:ea typeface="+mn-ea"/>
        </a:defRPr>
      </a:lvl5pPr>
      <a:lvl6pPr marL="2514600" indent="-228600" algn="l" rtl="0" fontAlgn="base">
        <a:spcBef>
          <a:spcPct val="20000"/>
        </a:spcBef>
        <a:spcAft>
          <a:spcPct val="0"/>
        </a:spcAft>
        <a:buClr>
          <a:srgbClr val="993366"/>
        </a:buClr>
        <a:buBlip>
          <a:blip r:embed="rId18"/>
        </a:buBlip>
        <a:defRPr kumimoji="1" sz="2000">
          <a:solidFill>
            <a:schemeClr val="tx1"/>
          </a:solidFill>
          <a:latin typeface="+mn-lt"/>
          <a:ea typeface="+mn-ea"/>
        </a:defRPr>
      </a:lvl6pPr>
      <a:lvl7pPr marL="2971800" indent="-228600" algn="l" rtl="0" fontAlgn="base">
        <a:spcBef>
          <a:spcPct val="20000"/>
        </a:spcBef>
        <a:spcAft>
          <a:spcPct val="0"/>
        </a:spcAft>
        <a:buClr>
          <a:srgbClr val="993366"/>
        </a:buClr>
        <a:buBlip>
          <a:blip r:embed="rId18"/>
        </a:buBlip>
        <a:defRPr kumimoji="1" sz="2000">
          <a:solidFill>
            <a:schemeClr val="tx1"/>
          </a:solidFill>
          <a:latin typeface="+mn-lt"/>
          <a:ea typeface="+mn-ea"/>
        </a:defRPr>
      </a:lvl7pPr>
      <a:lvl8pPr marL="3429000" indent="-228600" algn="l" rtl="0" fontAlgn="base">
        <a:spcBef>
          <a:spcPct val="20000"/>
        </a:spcBef>
        <a:spcAft>
          <a:spcPct val="0"/>
        </a:spcAft>
        <a:buClr>
          <a:srgbClr val="993366"/>
        </a:buClr>
        <a:buBlip>
          <a:blip r:embed="rId18"/>
        </a:buBlip>
        <a:defRPr kumimoji="1" sz="2000">
          <a:solidFill>
            <a:schemeClr val="tx1"/>
          </a:solidFill>
          <a:latin typeface="+mn-lt"/>
          <a:ea typeface="+mn-ea"/>
        </a:defRPr>
      </a:lvl8pPr>
      <a:lvl9pPr marL="3886200" indent="-228600" algn="l" rtl="0" fontAlgn="base">
        <a:spcBef>
          <a:spcPct val="20000"/>
        </a:spcBef>
        <a:spcAft>
          <a:spcPct val="0"/>
        </a:spcAft>
        <a:buClr>
          <a:srgbClr val="993366"/>
        </a:buClr>
        <a:buBlip>
          <a:blip r:embed="rId18"/>
        </a:buBlip>
        <a:defRPr kumimoji="1" sz="20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8" descr="content"/>
          <p:cNvPicPr>
            <a:picLocks noChangeAspect="1" noChangeArrowheads="1"/>
          </p:cNvPicPr>
          <p:nvPr/>
        </p:nvPicPr>
        <p:blipFill>
          <a:blip r:embed="rId15" cstate="print"/>
          <a:srcRect/>
          <a:stretch>
            <a:fillRect/>
          </a:stretch>
        </p:blipFill>
        <p:spPr bwMode="auto">
          <a:xfrm>
            <a:off x="0" y="-1588"/>
            <a:ext cx="9144000" cy="6861176"/>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Lst>
  <p:hf hdr="0" dt="0"/>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pitchFamily="18" charset="0"/>
          <a:ea typeface="新細明體" pitchFamily="18" charset="-120"/>
        </a:defRPr>
      </a:lvl2pPr>
      <a:lvl3pPr algn="ctr" rtl="0" eaLnBrk="0" fontAlgn="base" hangingPunct="0">
        <a:spcBef>
          <a:spcPct val="0"/>
        </a:spcBef>
        <a:spcAft>
          <a:spcPct val="0"/>
        </a:spcAft>
        <a:defRPr kumimoji="1" sz="4400">
          <a:solidFill>
            <a:schemeClr val="tx2"/>
          </a:solidFill>
          <a:latin typeface="Times New Roman" pitchFamily="18" charset="0"/>
          <a:ea typeface="新細明體" pitchFamily="18" charset="-120"/>
        </a:defRPr>
      </a:lvl3pPr>
      <a:lvl4pPr algn="ctr" rtl="0" eaLnBrk="0" fontAlgn="base" hangingPunct="0">
        <a:spcBef>
          <a:spcPct val="0"/>
        </a:spcBef>
        <a:spcAft>
          <a:spcPct val="0"/>
        </a:spcAft>
        <a:defRPr kumimoji="1" sz="4400">
          <a:solidFill>
            <a:schemeClr val="tx2"/>
          </a:solidFill>
          <a:latin typeface="Times New Roman" pitchFamily="18" charset="0"/>
          <a:ea typeface="新細明體" pitchFamily="18" charset="-120"/>
        </a:defRPr>
      </a:lvl4pPr>
      <a:lvl5pPr algn="ctr" rtl="0" eaLnBrk="0" fontAlgn="base" hangingPunct="0">
        <a:spcBef>
          <a:spcPct val="0"/>
        </a:spcBef>
        <a:spcAft>
          <a:spcPct val="0"/>
        </a:spcAft>
        <a:defRPr kumimoji="1" sz="4400">
          <a:solidFill>
            <a:schemeClr val="tx2"/>
          </a:solidFill>
          <a:latin typeface="Times New Roman" pitchFamily="18" charset="0"/>
          <a:ea typeface="新細明體" pitchFamily="18" charset="-120"/>
        </a:defRPr>
      </a:lvl5pPr>
      <a:lvl6pPr marL="457200" algn="ctr" rtl="0" fontAlgn="base">
        <a:spcBef>
          <a:spcPct val="0"/>
        </a:spcBef>
        <a:spcAft>
          <a:spcPct val="0"/>
        </a:spcAft>
        <a:defRPr kumimoji="1" sz="4400">
          <a:solidFill>
            <a:schemeClr val="tx2"/>
          </a:solidFill>
          <a:latin typeface="Times New Roman" pitchFamily="18" charset="0"/>
          <a:ea typeface="新細明體" pitchFamily="18" charset="-120"/>
        </a:defRPr>
      </a:lvl6pPr>
      <a:lvl7pPr marL="914400" algn="ctr" rtl="0" fontAlgn="base">
        <a:spcBef>
          <a:spcPct val="0"/>
        </a:spcBef>
        <a:spcAft>
          <a:spcPct val="0"/>
        </a:spcAft>
        <a:defRPr kumimoji="1" sz="4400">
          <a:solidFill>
            <a:schemeClr val="tx2"/>
          </a:solidFill>
          <a:latin typeface="Times New Roman" pitchFamily="18" charset="0"/>
          <a:ea typeface="新細明體" pitchFamily="18" charset="-120"/>
        </a:defRPr>
      </a:lvl7pPr>
      <a:lvl8pPr marL="1371600" algn="ctr" rtl="0" fontAlgn="base">
        <a:spcBef>
          <a:spcPct val="0"/>
        </a:spcBef>
        <a:spcAft>
          <a:spcPct val="0"/>
        </a:spcAft>
        <a:defRPr kumimoji="1" sz="4400">
          <a:solidFill>
            <a:schemeClr val="tx2"/>
          </a:solidFill>
          <a:latin typeface="Times New Roman" pitchFamily="18" charset="0"/>
          <a:ea typeface="新細明體" pitchFamily="18" charset="-120"/>
        </a:defRPr>
      </a:lvl8pPr>
      <a:lvl9pPr marL="1828800" algn="ctr" rtl="0" fontAlgn="base">
        <a:spcBef>
          <a:spcPct val="0"/>
        </a:spcBef>
        <a:spcAft>
          <a:spcPct val="0"/>
        </a:spcAft>
        <a:defRPr kumimoji="1" sz="4400">
          <a:solidFill>
            <a:schemeClr val="tx2"/>
          </a:solidFill>
          <a:latin typeface="Times New Roman" pitchFamily="18" charset="0"/>
          <a:ea typeface="新細明體" pitchFamily="18" charset="-120"/>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4.xml"/><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075" name="Text Box 15"/>
          <p:cNvSpPr txBox="1">
            <a:spLocks noChangeArrowheads="1"/>
          </p:cNvSpPr>
          <p:nvPr/>
        </p:nvSpPr>
        <p:spPr bwMode="auto">
          <a:xfrm>
            <a:off x="1187450" y="1988840"/>
            <a:ext cx="7129463" cy="1938992"/>
          </a:xfrm>
          <a:prstGeom prst="rect">
            <a:avLst/>
          </a:prstGeom>
          <a:noFill/>
          <a:ln w="9525">
            <a:noFill/>
            <a:miter lim="800000"/>
            <a:headEnd/>
            <a:tailEnd/>
          </a:ln>
        </p:spPr>
        <p:txBody>
          <a:bodyPr wrap="square">
            <a:spAutoFit/>
          </a:bodyPr>
          <a:lstStyle/>
          <a:p>
            <a:pPr algn="ctr">
              <a:spcBef>
                <a:spcPct val="50000"/>
              </a:spcBef>
            </a:pPr>
            <a:r>
              <a:rPr lang="zh-TW" altLang="en-US" sz="6000" b="1" dirty="0">
                <a:solidFill>
                  <a:schemeClr val="bg1"/>
                </a:solidFill>
                <a:latin typeface="標楷體" panose="03000509000000000000" pitchFamily="65" charset="-120"/>
                <a:ea typeface="標楷體" panose="03000509000000000000" pitchFamily="65" charset="-120"/>
              </a:rPr>
              <a:t>泰豐輪胎</a:t>
            </a:r>
            <a:endParaRPr lang="en-US" altLang="zh-TW" sz="6000" b="1" dirty="0">
              <a:solidFill>
                <a:schemeClr val="bg1"/>
              </a:solidFill>
              <a:latin typeface="標楷體" panose="03000509000000000000" pitchFamily="65" charset="-120"/>
              <a:ea typeface="標楷體" panose="03000509000000000000" pitchFamily="65" charset="-120"/>
            </a:endParaRPr>
          </a:p>
          <a:p>
            <a:pPr algn="ctr">
              <a:spcBef>
                <a:spcPct val="50000"/>
              </a:spcBef>
            </a:pPr>
            <a:r>
              <a:rPr lang="en-US" altLang="zh-TW" sz="4000" b="1" dirty="0">
                <a:solidFill>
                  <a:schemeClr val="bg1"/>
                </a:solidFill>
                <a:latin typeface="標楷體" panose="03000509000000000000" pitchFamily="65" charset="-120"/>
                <a:ea typeface="標楷體" panose="03000509000000000000" pitchFamily="65" charset="-120"/>
              </a:rPr>
              <a:t>Federal co.</a:t>
            </a:r>
          </a:p>
        </p:txBody>
      </p:sp>
      <p:sp>
        <p:nvSpPr>
          <p:cNvPr id="6" name="文字方塊 3"/>
          <p:cNvSpPr txBox="1"/>
          <p:nvPr/>
        </p:nvSpPr>
        <p:spPr>
          <a:xfrm>
            <a:off x="179338" y="6237312"/>
            <a:ext cx="2016224" cy="400110"/>
          </a:xfrm>
          <a:prstGeom prst="rect">
            <a:avLst/>
          </a:prstGeom>
          <a:noFill/>
        </p:spPr>
        <p:txBody>
          <a:bodyPr wrap="square" rtlCol="0">
            <a:spAutoFit/>
          </a:bodyPr>
          <a:lstStyle/>
          <a:p>
            <a:r>
              <a:rPr lang="en-US" altLang="zh-TW" sz="2000" b="1" smtClean="0">
                <a:solidFill>
                  <a:schemeClr val="bg1"/>
                </a:solidFill>
                <a:cs typeface="Arial" panose="020B0604020202020204" pitchFamily="34" charset="0"/>
              </a:rPr>
              <a:t>113.10.17</a:t>
            </a:r>
            <a:endParaRPr lang="zh-TW" altLang="en-US" sz="2000" b="1" dirty="0">
              <a:solidFill>
                <a:schemeClr val="bg1"/>
              </a:solidFill>
              <a:cs typeface="Arial" panose="020B0604020202020204" pitchFamily="34" charset="0"/>
            </a:endParaRPr>
          </a:p>
        </p:txBody>
      </p:sp>
      <p:sp>
        <p:nvSpPr>
          <p:cNvPr id="7" name="文字方塊 3"/>
          <p:cNvSpPr txBox="1"/>
          <p:nvPr/>
        </p:nvSpPr>
        <p:spPr>
          <a:xfrm>
            <a:off x="1547664" y="2276872"/>
            <a:ext cx="6840760" cy="1569660"/>
          </a:xfrm>
          <a:prstGeom prst="rect">
            <a:avLst/>
          </a:prstGeom>
          <a:noFill/>
        </p:spPr>
        <p:txBody>
          <a:bodyPr wrap="square" rtlCol="0">
            <a:spAutoFit/>
          </a:bodyPr>
          <a:lstStyle/>
          <a:p>
            <a:r>
              <a:rPr lang="zh-TW" altLang="en-US" sz="4000" dirty="0">
                <a:latin typeface="華康儷粗黑" panose="020B0709000000000000" pitchFamily="49" charset="-120"/>
                <a:ea typeface="華康儷粗黑" panose="020B0709000000000000" pitchFamily="49" charset="-120"/>
                <a:cs typeface="Arial" panose="020B0604020202020204" pitchFamily="34" charset="0"/>
              </a:rPr>
              <a:t> </a:t>
            </a:r>
            <a:r>
              <a:rPr lang="zh-TW" altLang="en-US" sz="4800" b="1" dirty="0">
                <a:latin typeface="標楷體" panose="03000509000000000000" pitchFamily="65" charset="-120"/>
                <a:ea typeface="標楷體" panose="03000509000000000000" pitchFamily="65" charset="-120"/>
                <a:cs typeface="Arial" panose="020B0604020202020204" pitchFamily="34" charset="0"/>
              </a:rPr>
              <a:t>泰豐輪胎股份有限公司</a:t>
            </a:r>
            <a:endParaRPr lang="en-US" altLang="zh-TW" sz="4800" b="1" dirty="0">
              <a:latin typeface="標楷體" panose="03000509000000000000" pitchFamily="65" charset="-120"/>
              <a:ea typeface="標楷體" panose="03000509000000000000" pitchFamily="65" charset="-120"/>
              <a:cs typeface="Arial" panose="020B0604020202020204" pitchFamily="34" charset="0"/>
            </a:endParaRPr>
          </a:p>
          <a:p>
            <a:r>
              <a:rPr lang="zh-TW" altLang="en-US" sz="4400" dirty="0">
                <a:latin typeface="華康儷粗黑" panose="020B0709000000000000" pitchFamily="49" charset="-120"/>
                <a:ea typeface="華康儷粗黑" panose="020B0709000000000000" pitchFamily="49" charset="-120"/>
                <a:cs typeface="Arial" panose="020B0604020202020204" pitchFamily="34" charset="0"/>
              </a:rPr>
              <a:t>  </a:t>
            </a:r>
            <a:r>
              <a:rPr lang="en-US" altLang="zh-TW" sz="4800" b="1" dirty="0" smtClean="0">
                <a:ea typeface="華康儷粗黑" panose="020B0709000000000000" pitchFamily="49" charset="-120"/>
                <a:cs typeface="Arial" panose="020B0604020202020204" pitchFamily="34" charset="0"/>
              </a:rPr>
              <a:t>113</a:t>
            </a:r>
            <a:r>
              <a:rPr lang="zh-TW" altLang="en-US" sz="4400" b="1" dirty="0" smtClean="0">
                <a:latin typeface="Arial" panose="020B0604020202020204" pitchFamily="34" charset="0"/>
                <a:ea typeface="華康儷粗黑" panose="020B0709000000000000" pitchFamily="49" charset="-120"/>
                <a:cs typeface="Arial" panose="020B0604020202020204" pitchFamily="34" charset="0"/>
              </a:rPr>
              <a:t> </a:t>
            </a:r>
            <a:r>
              <a:rPr lang="zh-TW" altLang="en-US" sz="4800" b="1" dirty="0">
                <a:latin typeface="標楷體" panose="03000509000000000000" pitchFamily="65" charset="-120"/>
                <a:ea typeface="標楷體" panose="03000509000000000000" pitchFamily="65" charset="-120"/>
                <a:cs typeface="Arial" panose="020B0604020202020204" pitchFamily="34" charset="0"/>
              </a:rPr>
              <a:t>年度法人說明會</a:t>
            </a:r>
          </a:p>
        </p:txBody>
      </p:sp>
      <p:sp>
        <p:nvSpPr>
          <p:cNvPr id="8" name="投影片編號版面配置區 3"/>
          <p:cNvSpPr txBox="1">
            <a:spLocks/>
          </p:cNvSpPr>
          <p:nvPr/>
        </p:nvSpPr>
        <p:spPr>
          <a:xfrm>
            <a:off x="8316416" y="6237312"/>
            <a:ext cx="576064" cy="432048"/>
          </a:xfrm>
          <a:prstGeom prst="ellipse">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0F57FC0-FB17-4F21-A88B-31C004544A48}" type="slidenum">
              <a:rPr kumimoji="0" lang="zh-TW" altLang="en-US" sz="1800" b="1" i="0" u="none" strike="noStrike" kern="1200" cap="none" spc="0" normalizeH="0" baseline="0" noProof="0" smtClean="0">
                <a:ln>
                  <a:noFill/>
                </a:ln>
                <a:solidFill>
                  <a:srgbClr val="FF0000"/>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a:t>
            </a:fld>
            <a:endParaRPr kumimoji="0" lang="zh-TW" altLang="en-US" sz="1800" b="1" i="0" u="none" strike="noStrike" kern="1200" cap="none" spc="0" normalizeH="0" baseline="0" noProof="0" dirty="0">
              <a:ln>
                <a:noFill/>
              </a:ln>
              <a:solidFill>
                <a:srgbClr val="FF0000"/>
              </a:solidFill>
              <a:effectLst/>
              <a:uLnTx/>
              <a:uFillTx/>
              <a:latin typeface="+mn-lt"/>
              <a:ea typeface="+mn-ea"/>
              <a:cs typeface="+mn-cs"/>
            </a:endParaRPr>
          </a:p>
        </p:txBody>
      </p:sp>
    </p:spTree>
    <p:extLst>
      <p:ext uri="{BB962C8B-B14F-4D97-AF65-F5344CB8AC3E}">
        <p14:creationId xmlns:p14="http://schemas.microsoft.com/office/powerpoint/2010/main" val="27468073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字方塊 4"/>
          <p:cNvSpPr txBox="1"/>
          <p:nvPr/>
        </p:nvSpPr>
        <p:spPr>
          <a:xfrm>
            <a:off x="611560" y="6309320"/>
            <a:ext cx="3786214" cy="369332"/>
          </a:xfrm>
          <a:prstGeom prst="rect">
            <a:avLst/>
          </a:prstGeom>
          <a:noFill/>
        </p:spPr>
        <p:txBody>
          <a:bodyPr wrap="square" rtlCol="0">
            <a:spAutoFit/>
          </a:bodyPr>
          <a:lstStyle/>
          <a:p>
            <a:r>
              <a:rPr lang="zh-TW" altLang="en-US" b="1" dirty="0" smtClean="0">
                <a:latin typeface="標楷體" pitchFamily="65" charset="-120"/>
                <a:ea typeface="標楷體" pitchFamily="65" charset="-120"/>
              </a:rPr>
              <a:t>每股淨值</a:t>
            </a:r>
            <a:r>
              <a:rPr lang="en-US" altLang="zh-TW" b="1" dirty="0" smtClean="0">
                <a:latin typeface="標楷體" pitchFamily="65" charset="-120"/>
                <a:ea typeface="標楷體" pitchFamily="65" charset="-120"/>
              </a:rPr>
              <a:t>(BVPS)</a:t>
            </a:r>
            <a:r>
              <a:rPr lang="zh-TW" altLang="en-US" b="1" dirty="0" smtClean="0">
                <a:latin typeface="標楷體" pitchFamily="65" charset="-120"/>
                <a:ea typeface="標楷體" pitchFamily="65" charset="-120"/>
              </a:rPr>
              <a:t>： </a:t>
            </a:r>
            <a:r>
              <a:rPr lang="en-US" altLang="zh-TW" b="1" dirty="0" smtClean="0">
                <a:latin typeface="標楷體" pitchFamily="65" charset="-120"/>
                <a:ea typeface="標楷體" pitchFamily="65" charset="-120"/>
              </a:rPr>
              <a:t>15.33</a:t>
            </a:r>
            <a:endParaRPr lang="zh-TW" altLang="en-US" b="1" dirty="0"/>
          </a:p>
        </p:txBody>
      </p:sp>
      <p:sp>
        <p:nvSpPr>
          <p:cNvPr id="6" name="Rectangle 18"/>
          <p:cNvSpPr>
            <a:spLocks noChangeArrowheads="1"/>
          </p:cNvSpPr>
          <p:nvPr/>
        </p:nvSpPr>
        <p:spPr bwMode="auto">
          <a:xfrm>
            <a:off x="467544" y="332656"/>
            <a:ext cx="6768752" cy="642942"/>
          </a:xfrm>
          <a:prstGeom prst="rect">
            <a:avLst/>
          </a:prstGeom>
          <a:noFill/>
          <a:ln w="9525">
            <a:noFill/>
            <a:miter lim="800000"/>
            <a:headEnd/>
            <a:tailEnd/>
          </a:ln>
        </p:spPr>
        <p:txBody>
          <a:bodyPr/>
          <a:lstStyle/>
          <a:p>
            <a:r>
              <a:rPr lang="zh-TW" altLang="en-US" sz="2400" b="1" dirty="0">
                <a:latin typeface="標楷體" panose="03000509000000000000" pitchFamily="65" charset="-120"/>
                <a:ea typeface="標楷體" panose="03000509000000000000" pitchFamily="65" charset="-120"/>
                <a:cs typeface="Arial" panose="020B0604020202020204" pitchFamily="34" charset="0"/>
              </a:rPr>
              <a:t>合併資產負債表</a:t>
            </a:r>
            <a:r>
              <a:rPr lang="en-US" altLang="zh-TW" sz="2400" b="1" dirty="0">
                <a:latin typeface="標楷體" pitchFamily="65" charset="-120"/>
                <a:ea typeface="標楷體" pitchFamily="65" charset="-120"/>
                <a:cs typeface="Arial" panose="020B0604020202020204" pitchFamily="34" charset="0"/>
              </a:rPr>
              <a:t>(</a:t>
            </a:r>
            <a:r>
              <a:rPr lang="en-US" altLang="zh-TW" sz="2400" b="1" dirty="0" smtClean="0">
                <a:latin typeface="標楷體" pitchFamily="65" charset="-120"/>
                <a:ea typeface="標楷體" pitchFamily="65" charset="-120"/>
                <a:cs typeface="Arial" panose="020B0604020202020204" pitchFamily="34" charset="0"/>
              </a:rPr>
              <a:t>Consolidated Balance </a:t>
            </a:r>
            <a:r>
              <a:rPr lang="en-US" altLang="zh-TW" sz="2400" b="1" dirty="0">
                <a:latin typeface="標楷體" pitchFamily="65" charset="-120"/>
                <a:ea typeface="標楷體" pitchFamily="65" charset="-120"/>
                <a:cs typeface="Arial" panose="020B0604020202020204" pitchFamily="34" charset="0"/>
              </a:rPr>
              <a:t>Sheet )</a:t>
            </a:r>
            <a:endParaRPr lang="en-US" altLang="zh-TW" sz="2400" dirty="0">
              <a:solidFill>
                <a:schemeClr val="tx2"/>
              </a:solidFill>
              <a:latin typeface="標楷體" pitchFamily="65" charset="-120"/>
              <a:ea typeface="標楷體" pitchFamily="65" charset="-120"/>
              <a:cs typeface="Arial" panose="020B0604020202020204" pitchFamily="34" charset="0"/>
            </a:endParaRPr>
          </a:p>
        </p:txBody>
      </p:sp>
      <p:sp>
        <p:nvSpPr>
          <p:cNvPr id="7" name="投影片編號版面配置區 3"/>
          <p:cNvSpPr txBox="1">
            <a:spLocks/>
          </p:cNvSpPr>
          <p:nvPr/>
        </p:nvSpPr>
        <p:spPr>
          <a:xfrm>
            <a:off x="7884368" y="6237312"/>
            <a:ext cx="864096" cy="432048"/>
          </a:xfrm>
          <a:prstGeom prst="ellipse">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0F57FC0-FB17-4F21-A88B-31C004544A48}" type="slidenum">
              <a:rPr kumimoji="0" lang="zh-TW" altLang="en-US" sz="1800" b="1" i="0" u="none" strike="noStrike" kern="1200" cap="none" spc="0" normalizeH="0" baseline="0" noProof="0" smtClean="0">
                <a:ln>
                  <a:noFill/>
                </a:ln>
                <a:solidFill>
                  <a:srgbClr val="FF0000"/>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zh-TW" altLang="en-US" sz="1800" b="1" i="0" u="none" strike="noStrike" kern="1200" cap="none" spc="0" normalizeH="0" baseline="0" noProof="0" dirty="0">
              <a:ln>
                <a:noFill/>
              </a:ln>
              <a:solidFill>
                <a:srgbClr val="FF0000"/>
              </a:solidFill>
              <a:effectLst/>
              <a:uLnTx/>
              <a:uFillTx/>
              <a:latin typeface="+mn-lt"/>
              <a:ea typeface="+mn-ea"/>
              <a:cs typeface="+mn-cs"/>
            </a:endParaRPr>
          </a:p>
        </p:txBody>
      </p:sp>
      <p:graphicFrame>
        <p:nvGraphicFramePr>
          <p:cNvPr id="8" name="表格 7"/>
          <p:cNvGraphicFramePr>
            <a:graphicFrameLocks noGrp="1"/>
          </p:cNvGraphicFramePr>
          <p:nvPr/>
        </p:nvGraphicFramePr>
        <p:xfrm>
          <a:off x="571472" y="928668"/>
          <a:ext cx="8072496" cy="5072099"/>
        </p:xfrm>
        <a:graphic>
          <a:graphicData uri="http://schemas.openxmlformats.org/drawingml/2006/table">
            <a:tbl>
              <a:tblPr/>
              <a:tblGrid>
                <a:gridCol w="2452559"/>
                <a:gridCol w="1022927"/>
                <a:gridCol w="1022927"/>
                <a:gridCol w="1022927"/>
                <a:gridCol w="1022927"/>
                <a:gridCol w="1528229"/>
              </a:tblGrid>
              <a:tr h="228742">
                <a:tc>
                  <a:txBody>
                    <a:bodyPr/>
                    <a:lstStyle/>
                    <a:p>
                      <a:pPr algn="l" fontAlgn="ctr"/>
                      <a:endParaRPr lang="zh-TW" altLang="en-US" sz="1400" b="0" i="0" u="none" strike="noStrike" dirty="0">
                        <a:solidFill>
                          <a:srgbClr val="000000"/>
                        </a:solidFill>
                        <a:latin typeface="Times New Roman"/>
                      </a:endParaRPr>
                    </a:p>
                  </a:txBody>
                  <a:tcPr marL="4364" marR="4364" marT="4364" marB="0" anchor="ctr">
                    <a:lnL>
                      <a:noFill/>
                    </a:lnL>
                    <a:lnR>
                      <a:noFill/>
                    </a:lnR>
                    <a:lnT>
                      <a:noFill/>
                    </a:lnT>
                    <a:lnB>
                      <a:noFill/>
                    </a:lnB>
                  </a:tcPr>
                </a:tc>
                <a:tc>
                  <a:txBody>
                    <a:bodyPr/>
                    <a:lstStyle/>
                    <a:p>
                      <a:pPr algn="l" fontAlgn="ctr"/>
                      <a:endParaRPr lang="zh-TW" altLang="en-US" sz="1400" b="0" i="0" u="none" strike="noStrike">
                        <a:solidFill>
                          <a:srgbClr val="000000"/>
                        </a:solidFill>
                        <a:latin typeface="Times New Roman"/>
                      </a:endParaRPr>
                    </a:p>
                  </a:txBody>
                  <a:tcPr marL="4364" marR="4364" marT="4364" marB="0" anchor="ctr">
                    <a:lnL>
                      <a:noFill/>
                    </a:lnL>
                    <a:lnR>
                      <a:noFill/>
                    </a:lnR>
                    <a:lnT>
                      <a:noFill/>
                    </a:lnT>
                    <a:lnB>
                      <a:noFill/>
                    </a:lnB>
                  </a:tcPr>
                </a:tc>
                <a:tc>
                  <a:txBody>
                    <a:bodyPr/>
                    <a:lstStyle/>
                    <a:p>
                      <a:pPr algn="l" fontAlgn="ctr"/>
                      <a:endParaRPr lang="zh-TW" altLang="en-US" sz="1400" b="0" i="0" u="none" strike="noStrike">
                        <a:solidFill>
                          <a:srgbClr val="000000"/>
                        </a:solidFill>
                        <a:latin typeface="Times New Roman"/>
                      </a:endParaRPr>
                    </a:p>
                  </a:txBody>
                  <a:tcPr marL="4364" marR="4364" marT="4364" marB="0" anchor="ctr">
                    <a:lnL>
                      <a:noFill/>
                    </a:lnL>
                    <a:lnR>
                      <a:noFill/>
                    </a:lnR>
                    <a:lnT>
                      <a:noFill/>
                    </a:lnT>
                    <a:lnB>
                      <a:noFill/>
                    </a:lnB>
                  </a:tcPr>
                </a:tc>
                <a:tc>
                  <a:txBody>
                    <a:bodyPr/>
                    <a:lstStyle/>
                    <a:p>
                      <a:pPr algn="l" fontAlgn="ctr"/>
                      <a:endParaRPr lang="zh-TW" altLang="en-US" sz="1400" b="0" i="0" u="none" strike="noStrike">
                        <a:solidFill>
                          <a:srgbClr val="000000"/>
                        </a:solidFill>
                        <a:latin typeface="Times New Roman"/>
                      </a:endParaRPr>
                    </a:p>
                  </a:txBody>
                  <a:tcPr marL="4364" marR="4364" marT="4364" marB="0" anchor="ctr">
                    <a:lnL>
                      <a:noFill/>
                    </a:lnL>
                    <a:lnR>
                      <a:noFill/>
                    </a:lnR>
                    <a:lnT>
                      <a:noFill/>
                    </a:lnT>
                    <a:lnB>
                      <a:noFill/>
                    </a:lnB>
                  </a:tcPr>
                </a:tc>
                <a:tc>
                  <a:txBody>
                    <a:bodyPr/>
                    <a:lstStyle/>
                    <a:p>
                      <a:pPr algn="l" fontAlgn="ctr"/>
                      <a:endParaRPr lang="zh-TW" altLang="en-US" sz="1400" b="0" i="0" u="none" strike="noStrike">
                        <a:solidFill>
                          <a:srgbClr val="000000"/>
                        </a:solidFill>
                        <a:latin typeface="Times New Roman"/>
                      </a:endParaRPr>
                    </a:p>
                  </a:txBody>
                  <a:tcPr marL="4364" marR="4364" marT="4364" marB="0" anchor="ctr">
                    <a:lnL>
                      <a:noFill/>
                    </a:lnL>
                    <a:lnR>
                      <a:noFill/>
                    </a:lnR>
                    <a:lnT>
                      <a:noFill/>
                    </a:lnT>
                    <a:lnB>
                      <a:noFill/>
                    </a:lnB>
                  </a:tcPr>
                </a:tc>
                <a:tc>
                  <a:txBody>
                    <a:bodyPr/>
                    <a:lstStyle/>
                    <a:p>
                      <a:pPr algn="r" fontAlgn="ctr"/>
                      <a:r>
                        <a:rPr lang="en-US" sz="1400" b="0" i="0" u="none" strike="noStrike">
                          <a:solidFill>
                            <a:srgbClr val="000000"/>
                          </a:solidFill>
                          <a:latin typeface="Times New Roman"/>
                        </a:rPr>
                        <a:t>Unit : NT$million</a:t>
                      </a:r>
                    </a:p>
                  </a:txBody>
                  <a:tcPr marL="4364" marR="4364" marT="4364" marB="0" anchor="ctr">
                    <a:lnL>
                      <a:noFill/>
                    </a:lnL>
                    <a:lnR>
                      <a:noFill/>
                    </a:lnR>
                    <a:lnT>
                      <a:noFill/>
                    </a:lnT>
                    <a:lnB>
                      <a:noFill/>
                    </a:lnB>
                  </a:tcPr>
                </a:tc>
              </a:tr>
              <a:tr h="273947">
                <a:tc>
                  <a:txBody>
                    <a:bodyPr/>
                    <a:lstStyle/>
                    <a:p>
                      <a:pPr algn="l" fontAlgn="ctr"/>
                      <a:r>
                        <a:rPr lang="zh-TW" altLang="en-US" sz="1400" b="0" i="0" u="none" strike="noStrike">
                          <a:solidFill>
                            <a:srgbClr val="000000"/>
                          </a:solidFill>
                          <a:latin typeface="Times New Roman"/>
                        </a:rPr>
                        <a:t>　</a:t>
                      </a:r>
                    </a:p>
                  </a:txBody>
                  <a:tcPr marL="4364" marR="4364" marT="4364" marB="0" anchor="ctr">
                    <a:lnL>
                      <a:noFill/>
                    </a:lnL>
                    <a:lnR>
                      <a:noFill/>
                    </a:lnR>
                    <a:lnT>
                      <a:noFill/>
                    </a:lnT>
                    <a:lnB>
                      <a:noFill/>
                    </a:lnB>
                    <a:solidFill>
                      <a:srgbClr val="70AD47"/>
                    </a:solidFill>
                  </a:tcPr>
                </a:tc>
                <a:tc>
                  <a:txBody>
                    <a:bodyPr/>
                    <a:lstStyle/>
                    <a:p>
                      <a:pPr algn="ctr" fontAlgn="ctr"/>
                      <a:r>
                        <a:rPr lang="en-US" sz="1400" b="0" i="0" u="none" strike="noStrike">
                          <a:solidFill>
                            <a:srgbClr val="000000"/>
                          </a:solidFill>
                          <a:latin typeface="Times New Roman"/>
                        </a:rPr>
                        <a:t>2024Q2</a:t>
                      </a:r>
                    </a:p>
                  </a:txBody>
                  <a:tcPr marL="4364" marR="4364" marT="4364" marB="0" anchor="ctr">
                    <a:lnL>
                      <a:noFill/>
                    </a:lnL>
                    <a:lnR>
                      <a:noFill/>
                    </a:lnR>
                    <a:lnT>
                      <a:noFill/>
                    </a:lnT>
                    <a:lnB>
                      <a:noFill/>
                    </a:lnB>
                    <a:solidFill>
                      <a:srgbClr val="70AD47"/>
                    </a:solidFill>
                  </a:tcPr>
                </a:tc>
                <a:tc>
                  <a:txBody>
                    <a:bodyPr/>
                    <a:lstStyle/>
                    <a:p>
                      <a:pPr algn="ctr" fontAlgn="ctr"/>
                      <a:r>
                        <a:rPr lang="en-US" altLang="zh-TW" sz="1400" b="0" i="0" u="none" strike="noStrike">
                          <a:solidFill>
                            <a:srgbClr val="000000"/>
                          </a:solidFill>
                          <a:latin typeface="Times New Roman"/>
                        </a:rPr>
                        <a:t>%</a:t>
                      </a:r>
                    </a:p>
                  </a:txBody>
                  <a:tcPr marL="4364" marR="4364" marT="4364" marB="0" anchor="ctr">
                    <a:lnL>
                      <a:noFill/>
                    </a:lnL>
                    <a:lnR>
                      <a:noFill/>
                    </a:lnR>
                    <a:lnT>
                      <a:noFill/>
                    </a:lnT>
                    <a:lnB>
                      <a:noFill/>
                    </a:lnB>
                    <a:solidFill>
                      <a:srgbClr val="70AD47"/>
                    </a:solidFill>
                  </a:tcPr>
                </a:tc>
                <a:tc>
                  <a:txBody>
                    <a:bodyPr/>
                    <a:lstStyle/>
                    <a:p>
                      <a:pPr algn="ctr" fontAlgn="ctr"/>
                      <a:r>
                        <a:rPr lang="en-US" sz="1400" b="0" i="0" u="none" strike="noStrike">
                          <a:solidFill>
                            <a:srgbClr val="000000"/>
                          </a:solidFill>
                          <a:latin typeface="Times New Roman"/>
                        </a:rPr>
                        <a:t>2023Q2</a:t>
                      </a:r>
                    </a:p>
                  </a:txBody>
                  <a:tcPr marL="4364" marR="4364" marT="4364" marB="0" anchor="ctr">
                    <a:lnL>
                      <a:noFill/>
                    </a:lnL>
                    <a:lnR>
                      <a:noFill/>
                    </a:lnR>
                    <a:lnT>
                      <a:noFill/>
                    </a:lnT>
                    <a:lnB>
                      <a:noFill/>
                    </a:lnB>
                    <a:solidFill>
                      <a:srgbClr val="70AD47"/>
                    </a:solidFill>
                  </a:tcPr>
                </a:tc>
                <a:tc>
                  <a:txBody>
                    <a:bodyPr/>
                    <a:lstStyle/>
                    <a:p>
                      <a:pPr algn="ctr" fontAlgn="ctr"/>
                      <a:r>
                        <a:rPr lang="en-US" altLang="zh-TW" sz="1400" b="0" i="0" u="none" strike="noStrike">
                          <a:solidFill>
                            <a:srgbClr val="000000"/>
                          </a:solidFill>
                          <a:latin typeface="Times New Roman"/>
                        </a:rPr>
                        <a:t>%</a:t>
                      </a:r>
                    </a:p>
                  </a:txBody>
                  <a:tcPr marL="4364" marR="4364" marT="4364" marB="0" anchor="ctr">
                    <a:lnL>
                      <a:noFill/>
                    </a:lnL>
                    <a:lnR>
                      <a:noFill/>
                    </a:lnR>
                    <a:lnT>
                      <a:noFill/>
                    </a:lnT>
                    <a:lnB>
                      <a:noFill/>
                    </a:lnB>
                    <a:solidFill>
                      <a:srgbClr val="70AD47"/>
                    </a:solidFill>
                  </a:tcPr>
                </a:tc>
                <a:tc>
                  <a:txBody>
                    <a:bodyPr/>
                    <a:lstStyle/>
                    <a:p>
                      <a:pPr algn="ctr" fontAlgn="ctr"/>
                      <a:r>
                        <a:rPr lang="en-US" sz="1400" b="0" i="0" u="none" strike="noStrike">
                          <a:solidFill>
                            <a:srgbClr val="000000"/>
                          </a:solidFill>
                          <a:latin typeface="Times New Roman"/>
                        </a:rPr>
                        <a:t>Variance</a:t>
                      </a:r>
                    </a:p>
                  </a:txBody>
                  <a:tcPr marL="4364" marR="4364" marT="4364" marB="0" anchor="ctr">
                    <a:lnL>
                      <a:noFill/>
                    </a:lnL>
                    <a:lnR>
                      <a:noFill/>
                    </a:lnR>
                    <a:lnT>
                      <a:noFill/>
                    </a:lnT>
                    <a:lnB>
                      <a:noFill/>
                    </a:lnB>
                    <a:solidFill>
                      <a:srgbClr val="70AD47"/>
                    </a:solidFill>
                  </a:tcPr>
                </a:tc>
              </a:tr>
              <a:tr h="457486">
                <a:tc>
                  <a:txBody>
                    <a:bodyPr/>
                    <a:lstStyle/>
                    <a:p>
                      <a:pPr algn="l" fontAlgn="ctr"/>
                      <a:r>
                        <a:rPr lang="zh-TW" altLang="en-US" sz="1400" b="0" i="0" u="none" strike="noStrike">
                          <a:solidFill>
                            <a:srgbClr val="000000"/>
                          </a:solidFill>
                          <a:latin typeface="標楷體"/>
                        </a:rPr>
                        <a:t>現金與約當現金</a:t>
                      </a:r>
                      <a:r>
                        <a:rPr lang="zh-TW" altLang="en-US" sz="1400" b="0" i="0" u="none" strike="noStrike">
                          <a:solidFill>
                            <a:srgbClr val="000000"/>
                          </a:solidFill>
                          <a:latin typeface="Times New Roman"/>
                        </a:rPr>
                        <a:t>                                                            </a:t>
                      </a:r>
                      <a:r>
                        <a:rPr lang="en-US" sz="1400" b="0" i="0" u="none" strike="noStrike">
                          <a:solidFill>
                            <a:srgbClr val="000000"/>
                          </a:solidFill>
                          <a:latin typeface="Times New Roman"/>
                        </a:rPr>
                        <a:t>Cash &amp; Cash Equivalent</a:t>
                      </a:r>
                    </a:p>
                  </a:txBody>
                  <a:tcPr marL="4364" marR="4364" marT="4364" marB="0" anchor="ctr">
                    <a:lnL>
                      <a:noFill/>
                    </a:lnL>
                    <a:lnR>
                      <a:noFill/>
                    </a:lnR>
                    <a:lnT>
                      <a:noFill/>
                    </a:lnT>
                    <a:lnB>
                      <a:noFill/>
                    </a:lnB>
                  </a:tcPr>
                </a:tc>
                <a:tc>
                  <a:txBody>
                    <a:bodyPr/>
                    <a:lstStyle/>
                    <a:p>
                      <a:pPr algn="r" fontAlgn="ctr"/>
                      <a:r>
                        <a:rPr lang="en-US" altLang="zh-TW" sz="1400" b="0" i="0" u="none" strike="noStrike">
                          <a:solidFill>
                            <a:srgbClr val="000000"/>
                          </a:solidFill>
                          <a:latin typeface="Times New Roman"/>
                        </a:rPr>
                        <a:t>926</a:t>
                      </a:r>
                    </a:p>
                  </a:txBody>
                  <a:tcPr marL="4364" marR="4364" marT="4364" marB="0" anchor="ctr">
                    <a:lnL>
                      <a:noFill/>
                    </a:lnL>
                    <a:lnR>
                      <a:noFill/>
                    </a:lnR>
                    <a:lnT>
                      <a:noFill/>
                    </a:lnT>
                    <a:lnB>
                      <a:noFill/>
                    </a:lnB>
                  </a:tcPr>
                </a:tc>
                <a:tc>
                  <a:txBody>
                    <a:bodyPr/>
                    <a:lstStyle/>
                    <a:p>
                      <a:pPr algn="r" fontAlgn="ctr"/>
                      <a:r>
                        <a:rPr lang="en-US" altLang="zh-TW" sz="1400" b="0" i="0" u="none" strike="noStrike">
                          <a:solidFill>
                            <a:srgbClr val="000000"/>
                          </a:solidFill>
                          <a:latin typeface="Times New Roman"/>
                        </a:rPr>
                        <a:t>7%</a:t>
                      </a:r>
                    </a:p>
                  </a:txBody>
                  <a:tcPr marL="4364" marR="4364" marT="4364" marB="0" anchor="ctr">
                    <a:lnL>
                      <a:noFill/>
                    </a:lnL>
                    <a:lnR>
                      <a:noFill/>
                    </a:lnR>
                    <a:lnT>
                      <a:noFill/>
                    </a:lnT>
                    <a:lnB>
                      <a:noFill/>
                    </a:lnB>
                  </a:tcPr>
                </a:tc>
                <a:tc>
                  <a:txBody>
                    <a:bodyPr/>
                    <a:lstStyle/>
                    <a:p>
                      <a:pPr algn="r" fontAlgn="ctr"/>
                      <a:r>
                        <a:rPr lang="en-US" altLang="zh-TW" sz="1400" b="0" i="0" u="none" strike="noStrike">
                          <a:solidFill>
                            <a:srgbClr val="000000"/>
                          </a:solidFill>
                          <a:latin typeface="Times New Roman"/>
                        </a:rPr>
                        <a:t>1,054</a:t>
                      </a:r>
                    </a:p>
                  </a:txBody>
                  <a:tcPr marL="4364" marR="4364" marT="4364" marB="0" anchor="ctr">
                    <a:lnL>
                      <a:noFill/>
                    </a:lnL>
                    <a:lnR>
                      <a:noFill/>
                    </a:lnR>
                    <a:lnT>
                      <a:noFill/>
                    </a:lnT>
                    <a:lnB>
                      <a:noFill/>
                    </a:lnB>
                  </a:tcPr>
                </a:tc>
                <a:tc>
                  <a:txBody>
                    <a:bodyPr/>
                    <a:lstStyle/>
                    <a:p>
                      <a:pPr algn="r" fontAlgn="ctr"/>
                      <a:r>
                        <a:rPr lang="en-US" altLang="zh-TW" sz="1400" b="0" i="0" u="none" strike="noStrike">
                          <a:solidFill>
                            <a:srgbClr val="000000"/>
                          </a:solidFill>
                          <a:latin typeface="Times New Roman"/>
                        </a:rPr>
                        <a:t>11%</a:t>
                      </a:r>
                    </a:p>
                  </a:txBody>
                  <a:tcPr marL="4364" marR="4364" marT="4364" marB="0" anchor="ctr">
                    <a:lnL>
                      <a:noFill/>
                    </a:lnL>
                    <a:lnR>
                      <a:noFill/>
                    </a:lnR>
                    <a:lnT>
                      <a:noFill/>
                    </a:lnT>
                    <a:lnB>
                      <a:noFill/>
                    </a:lnB>
                  </a:tcPr>
                </a:tc>
                <a:tc>
                  <a:txBody>
                    <a:bodyPr/>
                    <a:lstStyle/>
                    <a:p>
                      <a:pPr algn="r" fontAlgn="ctr"/>
                      <a:r>
                        <a:rPr lang="en-US" altLang="zh-TW" sz="1400" b="0" i="0" u="none" strike="noStrike">
                          <a:solidFill>
                            <a:srgbClr val="000000"/>
                          </a:solidFill>
                          <a:latin typeface="Times New Roman"/>
                        </a:rPr>
                        <a:t>(128)</a:t>
                      </a:r>
                    </a:p>
                  </a:txBody>
                  <a:tcPr marL="4364" marR="4364" marT="4364" marB="0" anchor="ctr">
                    <a:lnL>
                      <a:noFill/>
                    </a:lnL>
                    <a:lnR>
                      <a:noFill/>
                    </a:lnR>
                    <a:lnT>
                      <a:noFill/>
                    </a:lnT>
                    <a:lnB>
                      <a:noFill/>
                    </a:lnB>
                  </a:tcPr>
                </a:tc>
              </a:tr>
              <a:tr h="457486">
                <a:tc>
                  <a:txBody>
                    <a:bodyPr/>
                    <a:lstStyle/>
                    <a:p>
                      <a:pPr algn="l" fontAlgn="ctr"/>
                      <a:r>
                        <a:rPr lang="zh-TW" altLang="en-US" sz="1400" b="0" i="0" u="none" strike="noStrike">
                          <a:solidFill>
                            <a:srgbClr val="000000"/>
                          </a:solidFill>
                          <a:latin typeface="標楷體"/>
                        </a:rPr>
                        <a:t>存貨</a:t>
                      </a:r>
                      <a:r>
                        <a:rPr lang="zh-TW" altLang="en-US" sz="1400" b="0" i="0" u="none" strike="noStrike">
                          <a:solidFill>
                            <a:srgbClr val="000000"/>
                          </a:solidFill>
                          <a:latin typeface="Times New Roman"/>
                        </a:rPr>
                        <a:t>                                                                      </a:t>
                      </a:r>
                      <a:r>
                        <a:rPr lang="en-US" sz="1400" b="0" i="0" u="none" strike="noStrike">
                          <a:solidFill>
                            <a:srgbClr val="000000"/>
                          </a:solidFill>
                          <a:latin typeface="Times New Roman"/>
                        </a:rPr>
                        <a:t>Inventory</a:t>
                      </a:r>
                    </a:p>
                  </a:txBody>
                  <a:tcPr marL="4364" marR="4364" marT="4364" marB="0" anchor="ctr">
                    <a:lnL>
                      <a:noFill/>
                    </a:lnL>
                    <a:lnR>
                      <a:noFill/>
                    </a:lnR>
                    <a:lnT>
                      <a:noFill/>
                    </a:lnT>
                    <a:lnB>
                      <a:noFill/>
                    </a:lnB>
                  </a:tcPr>
                </a:tc>
                <a:tc>
                  <a:txBody>
                    <a:bodyPr/>
                    <a:lstStyle/>
                    <a:p>
                      <a:pPr algn="r" fontAlgn="ctr"/>
                      <a:r>
                        <a:rPr lang="en-US" altLang="zh-TW" sz="1400" b="0" i="0" u="none" strike="noStrike" dirty="0">
                          <a:solidFill>
                            <a:srgbClr val="000000"/>
                          </a:solidFill>
                          <a:latin typeface="Times New Roman"/>
                        </a:rPr>
                        <a:t>64</a:t>
                      </a:r>
                    </a:p>
                  </a:txBody>
                  <a:tcPr marL="4364" marR="4364" marT="4364"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ctr"/>
                      <a:r>
                        <a:rPr lang="en-US" altLang="zh-TW" sz="1400" b="0" i="0" u="none" strike="noStrike">
                          <a:solidFill>
                            <a:srgbClr val="000000"/>
                          </a:solidFill>
                          <a:latin typeface="Times New Roman"/>
                        </a:rPr>
                        <a:t>1%</a:t>
                      </a:r>
                    </a:p>
                  </a:txBody>
                  <a:tcPr marL="4364" marR="4364" marT="4364"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ctr"/>
                      <a:r>
                        <a:rPr lang="en-US" altLang="zh-TW" sz="1400" b="0" i="0" u="none" strike="noStrike">
                          <a:solidFill>
                            <a:srgbClr val="000000"/>
                          </a:solidFill>
                          <a:latin typeface="Times New Roman"/>
                        </a:rPr>
                        <a:t>121</a:t>
                      </a:r>
                    </a:p>
                  </a:txBody>
                  <a:tcPr marL="4364" marR="4364" marT="4364"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ctr"/>
                      <a:r>
                        <a:rPr lang="en-US" altLang="zh-TW" sz="1400" b="0" i="0" u="none" strike="noStrike">
                          <a:solidFill>
                            <a:srgbClr val="000000"/>
                          </a:solidFill>
                          <a:latin typeface="Times New Roman"/>
                        </a:rPr>
                        <a:t>1%</a:t>
                      </a:r>
                    </a:p>
                  </a:txBody>
                  <a:tcPr marL="4364" marR="4364" marT="4364"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ctr"/>
                      <a:r>
                        <a:rPr lang="en-US" altLang="zh-TW" sz="1400" b="0" i="0" u="none" strike="noStrike">
                          <a:solidFill>
                            <a:srgbClr val="000000"/>
                          </a:solidFill>
                          <a:latin typeface="Times New Roman"/>
                        </a:rPr>
                        <a:t>(57)</a:t>
                      </a:r>
                    </a:p>
                  </a:txBody>
                  <a:tcPr marL="4364" marR="4364" marT="4364" marB="0" anchor="ctr">
                    <a:lnL>
                      <a:noFill/>
                    </a:lnL>
                    <a:lnR>
                      <a:noFill/>
                    </a:lnR>
                    <a:lnT>
                      <a:noFill/>
                    </a:lnT>
                    <a:lnB w="6350" cap="flat" cmpd="sng" algn="ctr">
                      <a:solidFill>
                        <a:srgbClr val="000000"/>
                      </a:solidFill>
                      <a:prstDash val="solid"/>
                      <a:round/>
                      <a:headEnd type="none" w="med" len="med"/>
                      <a:tailEnd type="none" w="med" len="med"/>
                    </a:lnB>
                  </a:tcPr>
                </a:tc>
              </a:tr>
              <a:tr h="457486">
                <a:tc>
                  <a:txBody>
                    <a:bodyPr/>
                    <a:lstStyle/>
                    <a:p>
                      <a:pPr algn="l" fontAlgn="ctr"/>
                      <a:r>
                        <a:rPr lang="zh-TW" altLang="en-US" sz="1400" b="0" i="0" u="none" strike="noStrike">
                          <a:solidFill>
                            <a:srgbClr val="000000"/>
                          </a:solidFill>
                          <a:latin typeface="標楷體"/>
                        </a:rPr>
                        <a:t>流動資產</a:t>
                      </a:r>
                      <a:r>
                        <a:rPr lang="zh-TW" altLang="en-US" sz="1400" b="0" i="0" u="none" strike="noStrike">
                          <a:solidFill>
                            <a:srgbClr val="000000"/>
                          </a:solidFill>
                          <a:latin typeface="Times New Roman"/>
                        </a:rPr>
                        <a:t>                                                                   </a:t>
                      </a:r>
                      <a:r>
                        <a:rPr lang="en-US" sz="1400" b="0" i="0" u="none" strike="noStrike">
                          <a:solidFill>
                            <a:srgbClr val="000000"/>
                          </a:solidFill>
                          <a:latin typeface="Times New Roman"/>
                        </a:rPr>
                        <a:t>Current Asset</a:t>
                      </a:r>
                    </a:p>
                  </a:txBody>
                  <a:tcPr marL="4364" marR="4364" marT="4364" marB="0" anchor="ctr">
                    <a:lnL>
                      <a:noFill/>
                    </a:lnL>
                    <a:lnR>
                      <a:noFill/>
                    </a:lnR>
                    <a:lnT>
                      <a:noFill/>
                    </a:lnT>
                    <a:lnB>
                      <a:noFill/>
                    </a:lnB>
                  </a:tcPr>
                </a:tc>
                <a:tc>
                  <a:txBody>
                    <a:bodyPr/>
                    <a:lstStyle/>
                    <a:p>
                      <a:pPr algn="r" fontAlgn="ctr"/>
                      <a:r>
                        <a:rPr lang="en-US" altLang="zh-TW" sz="1400" b="0" i="0" u="none" strike="noStrike">
                          <a:solidFill>
                            <a:srgbClr val="000000"/>
                          </a:solidFill>
                          <a:latin typeface="Times New Roman"/>
                        </a:rPr>
                        <a:t>1,185</a:t>
                      </a:r>
                    </a:p>
                  </a:txBody>
                  <a:tcPr marL="4364" marR="4364" marT="4364"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ctr"/>
                      <a:r>
                        <a:rPr lang="en-US" altLang="zh-TW" sz="1400" b="0" i="0" u="none" strike="noStrike">
                          <a:solidFill>
                            <a:srgbClr val="000000"/>
                          </a:solidFill>
                          <a:latin typeface="Times New Roman"/>
                        </a:rPr>
                        <a:t>9%</a:t>
                      </a:r>
                    </a:p>
                  </a:txBody>
                  <a:tcPr marL="4364" marR="4364" marT="4364"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ctr"/>
                      <a:r>
                        <a:rPr lang="en-US" altLang="zh-TW" sz="1400" b="0" i="0" u="none" strike="noStrike">
                          <a:solidFill>
                            <a:srgbClr val="000000"/>
                          </a:solidFill>
                          <a:latin typeface="Times New Roman"/>
                        </a:rPr>
                        <a:t>2,007</a:t>
                      </a:r>
                    </a:p>
                  </a:txBody>
                  <a:tcPr marL="4364" marR="4364" marT="4364"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ctr"/>
                      <a:r>
                        <a:rPr lang="en-US" altLang="zh-TW" sz="1400" b="0" i="0" u="none" strike="noStrike">
                          <a:solidFill>
                            <a:srgbClr val="000000"/>
                          </a:solidFill>
                          <a:latin typeface="Times New Roman"/>
                        </a:rPr>
                        <a:t>21%</a:t>
                      </a:r>
                    </a:p>
                  </a:txBody>
                  <a:tcPr marL="4364" marR="4364" marT="4364"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ctr"/>
                      <a:r>
                        <a:rPr lang="en-US" altLang="zh-TW" sz="1400" b="0" i="0" u="none" strike="noStrike">
                          <a:solidFill>
                            <a:srgbClr val="000000"/>
                          </a:solidFill>
                          <a:latin typeface="Times New Roman"/>
                        </a:rPr>
                        <a:t>(822)</a:t>
                      </a:r>
                    </a:p>
                  </a:txBody>
                  <a:tcPr marL="4364" marR="4364" marT="4364" marB="0" anchor="ctr">
                    <a:lnL>
                      <a:noFill/>
                    </a:lnL>
                    <a:lnR>
                      <a:noFill/>
                    </a:lnR>
                    <a:lnT w="6350" cap="flat" cmpd="sng" algn="ctr">
                      <a:solidFill>
                        <a:srgbClr val="000000"/>
                      </a:solidFill>
                      <a:prstDash val="solid"/>
                      <a:round/>
                      <a:headEnd type="none" w="med" len="med"/>
                      <a:tailEnd type="none" w="med" len="med"/>
                    </a:lnT>
                    <a:lnB>
                      <a:noFill/>
                    </a:lnB>
                  </a:tcPr>
                </a:tc>
              </a:tr>
              <a:tr h="457486">
                <a:tc>
                  <a:txBody>
                    <a:bodyPr/>
                    <a:lstStyle/>
                    <a:p>
                      <a:pPr algn="l" fontAlgn="ctr"/>
                      <a:r>
                        <a:rPr lang="zh-TW" altLang="en-US" sz="1400" b="0" i="0" u="none" strike="noStrike">
                          <a:solidFill>
                            <a:srgbClr val="000000"/>
                          </a:solidFill>
                          <a:latin typeface="標楷體"/>
                        </a:rPr>
                        <a:t>固定資產</a:t>
                      </a:r>
                      <a:r>
                        <a:rPr lang="zh-TW" altLang="en-US" sz="1400" b="0" i="0" u="none" strike="noStrike">
                          <a:solidFill>
                            <a:srgbClr val="000000"/>
                          </a:solidFill>
                          <a:latin typeface="Times New Roman"/>
                        </a:rPr>
                        <a:t>                                                                      </a:t>
                      </a:r>
                      <a:r>
                        <a:rPr lang="en-US" sz="1400" b="0" i="0" u="none" strike="noStrike">
                          <a:solidFill>
                            <a:srgbClr val="000000"/>
                          </a:solidFill>
                          <a:latin typeface="Times New Roman"/>
                        </a:rPr>
                        <a:t>Fixed Asset</a:t>
                      </a:r>
                    </a:p>
                  </a:txBody>
                  <a:tcPr marL="4364" marR="4364" marT="4364" marB="0" anchor="ctr">
                    <a:lnL>
                      <a:noFill/>
                    </a:lnL>
                    <a:lnR>
                      <a:noFill/>
                    </a:lnR>
                    <a:lnT>
                      <a:noFill/>
                    </a:lnT>
                    <a:lnB>
                      <a:noFill/>
                    </a:lnB>
                  </a:tcPr>
                </a:tc>
                <a:tc>
                  <a:txBody>
                    <a:bodyPr/>
                    <a:lstStyle/>
                    <a:p>
                      <a:pPr algn="r" fontAlgn="ctr"/>
                      <a:r>
                        <a:rPr lang="en-US" altLang="zh-TW" sz="1400" b="0" i="0" u="none" strike="noStrike">
                          <a:solidFill>
                            <a:srgbClr val="000000"/>
                          </a:solidFill>
                          <a:latin typeface="Times New Roman"/>
                        </a:rPr>
                        <a:t>4,263</a:t>
                      </a:r>
                    </a:p>
                  </a:txBody>
                  <a:tcPr marL="4364" marR="4364" marT="4364"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ctr"/>
                      <a:r>
                        <a:rPr lang="en-US" altLang="zh-TW" sz="1400" b="0" i="0" u="none" strike="noStrike">
                          <a:solidFill>
                            <a:srgbClr val="000000"/>
                          </a:solidFill>
                          <a:latin typeface="Times New Roman"/>
                        </a:rPr>
                        <a:t>31%</a:t>
                      </a:r>
                    </a:p>
                  </a:txBody>
                  <a:tcPr marL="4364" marR="4364" marT="4364"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ctr"/>
                      <a:r>
                        <a:rPr lang="en-US" altLang="zh-TW" sz="1400" b="0" i="0" u="none" strike="noStrike">
                          <a:solidFill>
                            <a:srgbClr val="000000"/>
                          </a:solidFill>
                          <a:latin typeface="Times New Roman"/>
                        </a:rPr>
                        <a:t>5,078</a:t>
                      </a:r>
                    </a:p>
                  </a:txBody>
                  <a:tcPr marL="4364" marR="4364" marT="4364"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ctr"/>
                      <a:r>
                        <a:rPr lang="en-US" altLang="zh-TW" sz="1400" b="0" i="0" u="none" strike="noStrike">
                          <a:solidFill>
                            <a:srgbClr val="000000"/>
                          </a:solidFill>
                          <a:latin typeface="Times New Roman"/>
                        </a:rPr>
                        <a:t>54%</a:t>
                      </a:r>
                    </a:p>
                  </a:txBody>
                  <a:tcPr marL="4364" marR="4364" marT="4364"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ctr"/>
                      <a:r>
                        <a:rPr lang="en-US" altLang="zh-TW" sz="1400" b="0" i="0" u="none" strike="noStrike">
                          <a:solidFill>
                            <a:srgbClr val="000000"/>
                          </a:solidFill>
                          <a:latin typeface="Times New Roman"/>
                        </a:rPr>
                        <a:t>(815)</a:t>
                      </a:r>
                    </a:p>
                  </a:txBody>
                  <a:tcPr marL="4364" marR="4364" marT="4364" marB="0" anchor="ctr">
                    <a:lnL>
                      <a:noFill/>
                    </a:lnL>
                    <a:lnR>
                      <a:noFill/>
                    </a:lnR>
                    <a:lnT>
                      <a:noFill/>
                    </a:lnT>
                    <a:lnB w="6350" cap="flat" cmpd="sng" algn="ctr">
                      <a:solidFill>
                        <a:srgbClr val="000000"/>
                      </a:solidFill>
                      <a:prstDash val="solid"/>
                      <a:round/>
                      <a:headEnd type="none" w="med" len="med"/>
                      <a:tailEnd type="none" w="med" len="med"/>
                    </a:lnB>
                  </a:tcPr>
                </a:tc>
              </a:tr>
              <a:tr h="457486">
                <a:tc>
                  <a:txBody>
                    <a:bodyPr/>
                    <a:lstStyle/>
                    <a:p>
                      <a:pPr algn="l" fontAlgn="ctr"/>
                      <a:r>
                        <a:rPr lang="zh-TW" altLang="en-US" sz="1400" b="1" i="0" u="none" strike="noStrike">
                          <a:solidFill>
                            <a:srgbClr val="000000"/>
                          </a:solidFill>
                          <a:latin typeface="標楷體"/>
                        </a:rPr>
                        <a:t>資產總計</a:t>
                      </a:r>
                      <a:r>
                        <a:rPr lang="zh-TW" altLang="en-US" sz="1400" b="1" i="0" u="none" strike="noStrike">
                          <a:solidFill>
                            <a:srgbClr val="000000"/>
                          </a:solidFill>
                          <a:latin typeface="Times New Roman"/>
                        </a:rPr>
                        <a:t>                                                                    </a:t>
                      </a:r>
                      <a:r>
                        <a:rPr lang="en-US" sz="1400" b="1" i="0" u="none" strike="noStrike">
                          <a:solidFill>
                            <a:srgbClr val="000000"/>
                          </a:solidFill>
                          <a:latin typeface="Times New Roman"/>
                        </a:rPr>
                        <a:t>Total Assets</a:t>
                      </a:r>
                    </a:p>
                  </a:txBody>
                  <a:tcPr marL="4364" marR="4364" marT="4364" marB="0" anchor="ctr">
                    <a:lnL>
                      <a:noFill/>
                    </a:lnL>
                    <a:lnR>
                      <a:noFill/>
                    </a:lnR>
                    <a:lnT>
                      <a:noFill/>
                    </a:lnT>
                    <a:lnB>
                      <a:noFill/>
                    </a:lnB>
                    <a:solidFill>
                      <a:srgbClr val="C5E0B2"/>
                    </a:solidFill>
                  </a:tcPr>
                </a:tc>
                <a:tc>
                  <a:txBody>
                    <a:bodyPr/>
                    <a:lstStyle/>
                    <a:p>
                      <a:pPr algn="r" fontAlgn="ctr"/>
                      <a:r>
                        <a:rPr lang="en-US" altLang="zh-TW" sz="1400" b="1" i="0" u="none" strike="noStrike">
                          <a:solidFill>
                            <a:srgbClr val="000000"/>
                          </a:solidFill>
                          <a:latin typeface="Times New Roman"/>
                        </a:rPr>
                        <a:t>13,617</a:t>
                      </a:r>
                    </a:p>
                  </a:txBody>
                  <a:tcPr marL="4364" marR="4364" marT="4364" marB="0" anchor="ctr">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5E0B2"/>
                    </a:solidFill>
                  </a:tcPr>
                </a:tc>
                <a:tc>
                  <a:txBody>
                    <a:bodyPr/>
                    <a:lstStyle/>
                    <a:p>
                      <a:pPr algn="r" fontAlgn="ctr"/>
                      <a:r>
                        <a:rPr lang="en-US" altLang="zh-TW" sz="1400" b="1" i="0" u="none" strike="noStrike">
                          <a:solidFill>
                            <a:srgbClr val="000000"/>
                          </a:solidFill>
                          <a:latin typeface="Times New Roman"/>
                        </a:rPr>
                        <a:t>100%</a:t>
                      </a:r>
                    </a:p>
                  </a:txBody>
                  <a:tcPr marL="4364" marR="4364" marT="4364" marB="0" anchor="ctr">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5E0B2"/>
                    </a:solidFill>
                  </a:tcPr>
                </a:tc>
                <a:tc>
                  <a:txBody>
                    <a:bodyPr/>
                    <a:lstStyle/>
                    <a:p>
                      <a:pPr algn="r" fontAlgn="ctr"/>
                      <a:r>
                        <a:rPr lang="en-US" altLang="zh-TW" sz="1400" b="1" i="0" u="none" strike="noStrike">
                          <a:solidFill>
                            <a:srgbClr val="000000"/>
                          </a:solidFill>
                          <a:latin typeface="Times New Roman"/>
                        </a:rPr>
                        <a:t>9,370</a:t>
                      </a:r>
                    </a:p>
                  </a:txBody>
                  <a:tcPr marL="4364" marR="4364" marT="4364" marB="0" anchor="ctr">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5E0B2"/>
                    </a:solidFill>
                  </a:tcPr>
                </a:tc>
                <a:tc>
                  <a:txBody>
                    <a:bodyPr/>
                    <a:lstStyle/>
                    <a:p>
                      <a:pPr algn="r" fontAlgn="ctr"/>
                      <a:r>
                        <a:rPr lang="en-US" altLang="zh-TW" sz="1400" b="1" i="0" u="none" strike="noStrike">
                          <a:solidFill>
                            <a:srgbClr val="000000"/>
                          </a:solidFill>
                          <a:latin typeface="Times New Roman"/>
                        </a:rPr>
                        <a:t>100%</a:t>
                      </a:r>
                    </a:p>
                  </a:txBody>
                  <a:tcPr marL="4364" marR="4364" marT="4364" marB="0" anchor="ctr">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5E0B2"/>
                    </a:solidFill>
                  </a:tcPr>
                </a:tc>
                <a:tc>
                  <a:txBody>
                    <a:bodyPr/>
                    <a:lstStyle/>
                    <a:p>
                      <a:pPr algn="r" fontAlgn="ctr"/>
                      <a:r>
                        <a:rPr lang="en-US" altLang="zh-TW" sz="1400" b="1" i="0" u="none" strike="noStrike">
                          <a:solidFill>
                            <a:srgbClr val="000000"/>
                          </a:solidFill>
                          <a:latin typeface="Times New Roman"/>
                        </a:rPr>
                        <a:t>4,248 </a:t>
                      </a:r>
                    </a:p>
                  </a:txBody>
                  <a:tcPr marL="4364" marR="4364" marT="4364" marB="0" anchor="ctr">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5E0B2"/>
                    </a:solidFill>
                  </a:tcPr>
                </a:tc>
              </a:tr>
              <a:tr h="462930">
                <a:tc>
                  <a:txBody>
                    <a:bodyPr/>
                    <a:lstStyle/>
                    <a:p>
                      <a:pPr algn="l" fontAlgn="ctr"/>
                      <a:r>
                        <a:rPr lang="zh-TW" altLang="en-US" sz="1400" b="0" i="0" u="none" strike="noStrike">
                          <a:solidFill>
                            <a:srgbClr val="000000"/>
                          </a:solidFill>
                          <a:latin typeface="標楷體"/>
                        </a:rPr>
                        <a:t>短期借款</a:t>
                      </a:r>
                      <a:r>
                        <a:rPr lang="zh-TW" altLang="en-US" sz="1400" b="0" i="0" u="none" strike="noStrike">
                          <a:solidFill>
                            <a:srgbClr val="000000"/>
                          </a:solidFill>
                          <a:latin typeface="Times New Roman"/>
                        </a:rPr>
                        <a:t>                                                                   </a:t>
                      </a:r>
                      <a:r>
                        <a:rPr lang="en-US" sz="1400" b="0" i="0" u="none" strike="noStrike">
                          <a:solidFill>
                            <a:srgbClr val="000000"/>
                          </a:solidFill>
                          <a:latin typeface="Times New Roman"/>
                        </a:rPr>
                        <a:t>Short-Term Loan</a:t>
                      </a:r>
                    </a:p>
                  </a:txBody>
                  <a:tcPr marL="4364" marR="4364" marT="4364" marB="0" anchor="ctr">
                    <a:lnL>
                      <a:noFill/>
                    </a:lnL>
                    <a:lnR>
                      <a:noFill/>
                    </a:lnR>
                    <a:lnT>
                      <a:noFill/>
                    </a:lnT>
                    <a:lnB>
                      <a:noFill/>
                    </a:lnB>
                  </a:tcPr>
                </a:tc>
                <a:tc>
                  <a:txBody>
                    <a:bodyPr/>
                    <a:lstStyle/>
                    <a:p>
                      <a:pPr algn="r" fontAlgn="ctr"/>
                      <a:r>
                        <a:rPr lang="en-US" altLang="zh-TW" sz="1400" b="0" i="0" u="none" strike="noStrike">
                          <a:solidFill>
                            <a:srgbClr val="000000"/>
                          </a:solidFill>
                          <a:latin typeface="Times New Roman"/>
                        </a:rPr>
                        <a:t>410</a:t>
                      </a:r>
                    </a:p>
                  </a:txBody>
                  <a:tcPr marL="4364" marR="4364" marT="4364" marB="0" anchor="ctr">
                    <a:lnL>
                      <a:noFill/>
                    </a:lnL>
                    <a:lnR>
                      <a:noFill/>
                    </a:lnR>
                    <a:lnT w="25400" cap="flat" cmpd="dbl" algn="ctr">
                      <a:solidFill>
                        <a:srgbClr val="000000"/>
                      </a:solidFill>
                      <a:prstDash val="solid"/>
                      <a:round/>
                      <a:headEnd type="none" w="med" len="med"/>
                      <a:tailEnd type="none" w="med" len="med"/>
                    </a:lnT>
                    <a:lnB>
                      <a:noFill/>
                    </a:lnB>
                  </a:tcPr>
                </a:tc>
                <a:tc>
                  <a:txBody>
                    <a:bodyPr/>
                    <a:lstStyle/>
                    <a:p>
                      <a:pPr algn="r" fontAlgn="ctr"/>
                      <a:r>
                        <a:rPr lang="en-US" altLang="zh-TW" sz="1400" b="0" i="0" u="none" strike="noStrike">
                          <a:solidFill>
                            <a:srgbClr val="000000"/>
                          </a:solidFill>
                          <a:latin typeface="Times New Roman"/>
                        </a:rPr>
                        <a:t>3%</a:t>
                      </a:r>
                    </a:p>
                  </a:txBody>
                  <a:tcPr marL="4364" marR="4364" marT="4364" marB="0" anchor="ctr">
                    <a:lnL>
                      <a:noFill/>
                    </a:lnL>
                    <a:lnR>
                      <a:noFill/>
                    </a:lnR>
                    <a:lnT w="25400" cap="flat" cmpd="dbl" algn="ctr">
                      <a:solidFill>
                        <a:srgbClr val="000000"/>
                      </a:solidFill>
                      <a:prstDash val="solid"/>
                      <a:round/>
                      <a:headEnd type="none" w="med" len="med"/>
                      <a:tailEnd type="none" w="med" len="med"/>
                    </a:lnT>
                    <a:lnB>
                      <a:noFill/>
                    </a:lnB>
                  </a:tcPr>
                </a:tc>
                <a:tc>
                  <a:txBody>
                    <a:bodyPr/>
                    <a:lstStyle/>
                    <a:p>
                      <a:pPr algn="r" fontAlgn="ctr"/>
                      <a:r>
                        <a:rPr lang="en-US" altLang="zh-TW" sz="1400" b="0" i="0" u="none" strike="noStrike">
                          <a:solidFill>
                            <a:srgbClr val="000000"/>
                          </a:solidFill>
                          <a:latin typeface="Times New Roman"/>
                        </a:rPr>
                        <a:t>800</a:t>
                      </a:r>
                    </a:p>
                  </a:txBody>
                  <a:tcPr marL="4364" marR="4364" marT="4364" marB="0" anchor="ctr">
                    <a:lnL>
                      <a:noFill/>
                    </a:lnL>
                    <a:lnR>
                      <a:noFill/>
                    </a:lnR>
                    <a:lnT w="25400" cap="flat" cmpd="dbl" algn="ctr">
                      <a:solidFill>
                        <a:srgbClr val="000000"/>
                      </a:solidFill>
                      <a:prstDash val="solid"/>
                      <a:round/>
                      <a:headEnd type="none" w="med" len="med"/>
                      <a:tailEnd type="none" w="med" len="med"/>
                    </a:lnT>
                    <a:lnB>
                      <a:noFill/>
                    </a:lnB>
                  </a:tcPr>
                </a:tc>
                <a:tc>
                  <a:txBody>
                    <a:bodyPr/>
                    <a:lstStyle/>
                    <a:p>
                      <a:pPr algn="r" fontAlgn="ctr"/>
                      <a:r>
                        <a:rPr lang="en-US" altLang="zh-TW" sz="1400" b="0" i="0" u="none" strike="noStrike">
                          <a:solidFill>
                            <a:srgbClr val="000000"/>
                          </a:solidFill>
                          <a:latin typeface="Times New Roman"/>
                        </a:rPr>
                        <a:t>9%</a:t>
                      </a:r>
                    </a:p>
                  </a:txBody>
                  <a:tcPr marL="4364" marR="4364" marT="4364" marB="0" anchor="ctr">
                    <a:lnL>
                      <a:noFill/>
                    </a:lnL>
                    <a:lnR>
                      <a:noFill/>
                    </a:lnR>
                    <a:lnT w="25400" cap="flat" cmpd="dbl" algn="ctr">
                      <a:solidFill>
                        <a:srgbClr val="000000"/>
                      </a:solidFill>
                      <a:prstDash val="solid"/>
                      <a:round/>
                      <a:headEnd type="none" w="med" len="med"/>
                      <a:tailEnd type="none" w="med" len="med"/>
                    </a:lnT>
                    <a:lnB>
                      <a:noFill/>
                    </a:lnB>
                  </a:tcPr>
                </a:tc>
                <a:tc>
                  <a:txBody>
                    <a:bodyPr/>
                    <a:lstStyle/>
                    <a:p>
                      <a:pPr algn="r" fontAlgn="ctr"/>
                      <a:r>
                        <a:rPr lang="en-US" altLang="zh-TW" sz="1400" b="0" i="0" u="none" strike="noStrike">
                          <a:solidFill>
                            <a:srgbClr val="000000"/>
                          </a:solidFill>
                          <a:latin typeface="Times New Roman"/>
                        </a:rPr>
                        <a:t>(390)</a:t>
                      </a:r>
                    </a:p>
                  </a:txBody>
                  <a:tcPr marL="4364" marR="4364" marT="4364" marB="0" anchor="ctr">
                    <a:lnL>
                      <a:noFill/>
                    </a:lnL>
                    <a:lnR>
                      <a:noFill/>
                    </a:lnR>
                    <a:lnT w="25400" cap="flat" cmpd="dbl" algn="ctr">
                      <a:solidFill>
                        <a:srgbClr val="000000"/>
                      </a:solidFill>
                      <a:prstDash val="solid"/>
                      <a:round/>
                      <a:headEnd type="none" w="med" len="med"/>
                      <a:tailEnd type="none" w="med" len="med"/>
                    </a:lnT>
                    <a:lnB>
                      <a:noFill/>
                    </a:lnB>
                  </a:tcPr>
                </a:tc>
              </a:tr>
              <a:tr h="457486">
                <a:tc>
                  <a:txBody>
                    <a:bodyPr/>
                    <a:lstStyle/>
                    <a:p>
                      <a:pPr algn="l" fontAlgn="ctr"/>
                      <a:r>
                        <a:rPr lang="zh-TW" altLang="en-US" sz="1400" b="0" i="0" u="none" strike="noStrike">
                          <a:solidFill>
                            <a:srgbClr val="000000"/>
                          </a:solidFill>
                          <a:latin typeface="標楷體"/>
                        </a:rPr>
                        <a:t>長期借款</a:t>
                      </a:r>
                      <a:r>
                        <a:rPr lang="zh-TW" altLang="en-US" sz="1400" b="0" i="0" u="none" strike="noStrike">
                          <a:solidFill>
                            <a:srgbClr val="000000"/>
                          </a:solidFill>
                          <a:latin typeface="Times New Roman"/>
                        </a:rPr>
                        <a:t>                                                                     </a:t>
                      </a:r>
                      <a:r>
                        <a:rPr lang="en-US" sz="1400" b="0" i="0" u="none" strike="noStrike">
                          <a:solidFill>
                            <a:srgbClr val="000000"/>
                          </a:solidFill>
                          <a:latin typeface="Times New Roman"/>
                        </a:rPr>
                        <a:t>Long-Term Loan</a:t>
                      </a:r>
                    </a:p>
                  </a:txBody>
                  <a:tcPr marL="4364" marR="4364" marT="4364" marB="0" anchor="ctr">
                    <a:lnL>
                      <a:noFill/>
                    </a:lnL>
                    <a:lnR>
                      <a:noFill/>
                    </a:lnR>
                    <a:lnT>
                      <a:noFill/>
                    </a:lnT>
                    <a:lnB>
                      <a:noFill/>
                    </a:lnB>
                  </a:tcPr>
                </a:tc>
                <a:tc>
                  <a:txBody>
                    <a:bodyPr/>
                    <a:lstStyle/>
                    <a:p>
                      <a:pPr algn="r" fontAlgn="ctr"/>
                      <a:r>
                        <a:rPr lang="en-US" altLang="zh-TW" sz="1400" b="0" i="0" u="none" strike="noStrike">
                          <a:solidFill>
                            <a:srgbClr val="000000"/>
                          </a:solidFill>
                          <a:latin typeface="Times New Roman"/>
                        </a:rPr>
                        <a:t>3,680</a:t>
                      </a:r>
                    </a:p>
                  </a:txBody>
                  <a:tcPr marL="4364" marR="4364" marT="4364"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ctr"/>
                      <a:r>
                        <a:rPr lang="en-US" altLang="zh-TW" sz="1400" b="0" i="0" u="none" strike="noStrike">
                          <a:solidFill>
                            <a:srgbClr val="000000"/>
                          </a:solidFill>
                          <a:latin typeface="Times New Roman"/>
                        </a:rPr>
                        <a:t>27%</a:t>
                      </a:r>
                    </a:p>
                  </a:txBody>
                  <a:tcPr marL="4364" marR="4364" marT="4364"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ctr"/>
                      <a:r>
                        <a:rPr lang="en-US" altLang="zh-TW" sz="1400" b="0" i="0" u="none" strike="noStrike">
                          <a:solidFill>
                            <a:srgbClr val="000000"/>
                          </a:solidFill>
                          <a:latin typeface="Times New Roman"/>
                        </a:rPr>
                        <a:t>3,803</a:t>
                      </a:r>
                    </a:p>
                  </a:txBody>
                  <a:tcPr marL="4364" marR="4364" marT="4364"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ctr"/>
                      <a:r>
                        <a:rPr lang="en-US" altLang="zh-TW" sz="1400" b="0" i="0" u="none" strike="noStrike">
                          <a:solidFill>
                            <a:srgbClr val="000000"/>
                          </a:solidFill>
                          <a:latin typeface="Times New Roman"/>
                        </a:rPr>
                        <a:t>41%</a:t>
                      </a:r>
                    </a:p>
                  </a:txBody>
                  <a:tcPr marL="4364" marR="4364" marT="4364"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ctr"/>
                      <a:r>
                        <a:rPr lang="en-US" altLang="zh-TW" sz="1400" b="0" i="0" u="none" strike="noStrike">
                          <a:solidFill>
                            <a:srgbClr val="000000"/>
                          </a:solidFill>
                          <a:latin typeface="Times New Roman"/>
                        </a:rPr>
                        <a:t>(123)</a:t>
                      </a:r>
                    </a:p>
                  </a:txBody>
                  <a:tcPr marL="4364" marR="4364" marT="4364" marB="0" anchor="ctr">
                    <a:lnL>
                      <a:noFill/>
                    </a:lnL>
                    <a:lnR>
                      <a:noFill/>
                    </a:lnR>
                    <a:lnT>
                      <a:noFill/>
                    </a:lnT>
                    <a:lnB w="6350" cap="flat" cmpd="sng" algn="ctr">
                      <a:solidFill>
                        <a:srgbClr val="000000"/>
                      </a:solidFill>
                      <a:prstDash val="solid"/>
                      <a:round/>
                      <a:headEnd type="none" w="med" len="med"/>
                      <a:tailEnd type="none" w="med" len="med"/>
                    </a:lnB>
                  </a:tcPr>
                </a:tc>
              </a:tr>
              <a:tr h="452039">
                <a:tc>
                  <a:txBody>
                    <a:bodyPr/>
                    <a:lstStyle/>
                    <a:p>
                      <a:pPr algn="l" fontAlgn="ctr"/>
                      <a:r>
                        <a:rPr lang="zh-TW" altLang="en-US" sz="1400" b="1" i="0" u="none" strike="noStrike">
                          <a:solidFill>
                            <a:srgbClr val="000000"/>
                          </a:solidFill>
                          <a:latin typeface="標楷體"/>
                        </a:rPr>
                        <a:t>負債總計</a:t>
                      </a:r>
                      <a:r>
                        <a:rPr lang="zh-TW" altLang="en-US" sz="1400" b="1" i="0" u="none" strike="noStrike">
                          <a:solidFill>
                            <a:srgbClr val="000000"/>
                          </a:solidFill>
                          <a:latin typeface="Times New Roman"/>
                        </a:rPr>
                        <a:t>                                                                     </a:t>
                      </a:r>
                      <a:r>
                        <a:rPr lang="en-US" sz="1400" b="1" i="0" u="none" strike="noStrike">
                          <a:solidFill>
                            <a:srgbClr val="000000"/>
                          </a:solidFill>
                          <a:latin typeface="Times New Roman"/>
                        </a:rPr>
                        <a:t>Total Liabilities</a:t>
                      </a:r>
                    </a:p>
                  </a:txBody>
                  <a:tcPr marL="4364" marR="4364" marT="4364" marB="0" anchor="ctr">
                    <a:lnL>
                      <a:noFill/>
                    </a:lnL>
                    <a:lnR>
                      <a:noFill/>
                    </a:lnR>
                    <a:lnT>
                      <a:noFill/>
                    </a:lnT>
                    <a:lnB>
                      <a:noFill/>
                    </a:lnB>
                  </a:tcPr>
                </a:tc>
                <a:tc>
                  <a:txBody>
                    <a:bodyPr/>
                    <a:lstStyle/>
                    <a:p>
                      <a:pPr algn="r" fontAlgn="ctr"/>
                      <a:r>
                        <a:rPr lang="en-US" altLang="zh-TW" sz="1400" b="1" i="0" u="none" strike="noStrike">
                          <a:solidFill>
                            <a:srgbClr val="000000"/>
                          </a:solidFill>
                          <a:latin typeface="Times New Roman"/>
                        </a:rPr>
                        <a:t>6,572</a:t>
                      </a:r>
                    </a:p>
                  </a:txBody>
                  <a:tcPr marL="4364" marR="4364" marT="4364"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TW" sz="1400" b="1" i="0" u="none" strike="noStrike">
                          <a:solidFill>
                            <a:srgbClr val="000000"/>
                          </a:solidFill>
                          <a:latin typeface="Times New Roman"/>
                        </a:rPr>
                        <a:t>48%</a:t>
                      </a:r>
                    </a:p>
                  </a:txBody>
                  <a:tcPr marL="4364" marR="4364" marT="4364"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TW" sz="1400" b="1" i="0" u="none" strike="noStrike">
                          <a:solidFill>
                            <a:srgbClr val="000000"/>
                          </a:solidFill>
                          <a:latin typeface="Times New Roman"/>
                        </a:rPr>
                        <a:t>6,188</a:t>
                      </a:r>
                    </a:p>
                  </a:txBody>
                  <a:tcPr marL="4364" marR="4364" marT="4364"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TW" sz="1400" b="1" i="0" u="none" strike="noStrike">
                          <a:solidFill>
                            <a:srgbClr val="000000"/>
                          </a:solidFill>
                          <a:latin typeface="Times New Roman"/>
                        </a:rPr>
                        <a:t>66%</a:t>
                      </a:r>
                    </a:p>
                  </a:txBody>
                  <a:tcPr marL="4364" marR="4364" marT="4364"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TW" sz="1400" b="1" i="0" u="none" strike="noStrike">
                          <a:solidFill>
                            <a:srgbClr val="000000"/>
                          </a:solidFill>
                          <a:latin typeface="Times New Roman"/>
                        </a:rPr>
                        <a:t>385 </a:t>
                      </a:r>
                    </a:p>
                  </a:txBody>
                  <a:tcPr marL="4364" marR="4364" marT="4364"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52039">
                <a:tc>
                  <a:txBody>
                    <a:bodyPr/>
                    <a:lstStyle/>
                    <a:p>
                      <a:pPr algn="l" fontAlgn="ctr"/>
                      <a:r>
                        <a:rPr lang="zh-TW" altLang="en-US" sz="1400" b="1" i="0" u="none" strike="noStrike">
                          <a:solidFill>
                            <a:srgbClr val="000000"/>
                          </a:solidFill>
                          <a:latin typeface="標楷體"/>
                        </a:rPr>
                        <a:t>股東權益總計</a:t>
                      </a:r>
                      <a:r>
                        <a:rPr lang="zh-TW" altLang="en-US" sz="1400" b="1" i="0" u="none" strike="noStrike">
                          <a:solidFill>
                            <a:srgbClr val="000000"/>
                          </a:solidFill>
                          <a:latin typeface="Times New Roman"/>
                        </a:rPr>
                        <a:t>                                                </a:t>
                      </a:r>
                      <a:r>
                        <a:rPr lang="en-US" sz="1400" b="1" i="0" u="none" strike="noStrike">
                          <a:solidFill>
                            <a:srgbClr val="000000"/>
                          </a:solidFill>
                          <a:latin typeface="Times New Roman"/>
                        </a:rPr>
                        <a:t>Stocksholders' Equity</a:t>
                      </a:r>
                    </a:p>
                  </a:txBody>
                  <a:tcPr marL="4364" marR="4364" marT="4364" marB="0" anchor="ctr">
                    <a:lnL>
                      <a:noFill/>
                    </a:lnL>
                    <a:lnR>
                      <a:noFill/>
                    </a:lnR>
                    <a:lnT>
                      <a:noFill/>
                    </a:lnT>
                    <a:lnB>
                      <a:noFill/>
                    </a:lnB>
                  </a:tcPr>
                </a:tc>
                <a:tc>
                  <a:txBody>
                    <a:bodyPr/>
                    <a:lstStyle/>
                    <a:p>
                      <a:pPr algn="r" fontAlgn="ctr"/>
                      <a:r>
                        <a:rPr lang="en-US" altLang="zh-TW" sz="1400" b="1" i="0" u="none" strike="noStrike">
                          <a:solidFill>
                            <a:srgbClr val="000000"/>
                          </a:solidFill>
                          <a:latin typeface="Times New Roman"/>
                        </a:rPr>
                        <a:t>7,045</a:t>
                      </a:r>
                    </a:p>
                  </a:txBody>
                  <a:tcPr marL="4364" marR="4364" marT="4364"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TW" sz="1400" b="1" i="0" u="none" strike="noStrike">
                          <a:solidFill>
                            <a:srgbClr val="000000"/>
                          </a:solidFill>
                          <a:latin typeface="Times New Roman"/>
                        </a:rPr>
                        <a:t>52%</a:t>
                      </a:r>
                    </a:p>
                  </a:txBody>
                  <a:tcPr marL="4364" marR="4364" marT="4364"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TW" sz="1400" b="1" i="0" u="none" strike="noStrike">
                          <a:solidFill>
                            <a:srgbClr val="000000"/>
                          </a:solidFill>
                          <a:latin typeface="Times New Roman"/>
                        </a:rPr>
                        <a:t>3,182</a:t>
                      </a:r>
                    </a:p>
                  </a:txBody>
                  <a:tcPr marL="4364" marR="4364" marT="4364"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TW" sz="1400" b="1" i="0" u="none" strike="noStrike">
                          <a:solidFill>
                            <a:srgbClr val="000000"/>
                          </a:solidFill>
                          <a:latin typeface="Times New Roman"/>
                        </a:rPr>
                        <a:t>34%</a:t>
                      </a:r>
                    </a:p>
                  </a:txBody>
                  <a:tcPr marL="4364" marR="4364" marT="4364"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TW" sz="1400" b="1" i="0" u="none" strike="noStrike">
                          <a:solidFill>
                            <a:srgbClr val="000000"/>
                          </a:solidFill>
                          <a:latin typeface="Times New Roman"/>
                        </a:rPr>
                        <a:t>3,863 </a:t>
                      </a:r>
                    </a:p>
                  </a:txBody>
                  <a:tcPr marL="4364" marR="4364" marT="4364"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57486">
                <a:tc>
                  <a:txBody>
                    <a:bodyPr/>
                    <a:lstStyle/>
                    <a:p>
                      <a:pPr algn="l" fontAlgn="ctr"/>
                      <a:r>
                        <a:rPr lang="zh-TW" altLang="en-US" sz="1400" b="1" i="0" u="none" strike="noStrike">
                          <a:solidFill>
                            <a:srgbClr val="000000"/>
                          </a:solidFill>
                          <a:latin typeface="標楷體"/>
                        </a:rPr>
                        <a:t>負債及股東權益總計</a:t>
                      </a:r>
                      <a:r>
                        <a:rPr lang="zh-TW" altLang="en-US" sz="1400" b="1" i="0" u="none" strike="noStrike">
                          <a:solidFill>
                            <a:srgbClr val="000000"/>
                          </a:solidFill>
                          <a:latin typeface="Times New Roman"/>
                        </a:rPr>
                        <a:t>                                                     </a:t>
                      </a:r>
                      <a:r>
                        <a:rPr lang="en-US" sz="1400" b="1" i="0" u="none" strike="noStrike">
                          <a:solidFill>
                            <a:srgbClr val="000000"/>
                          </a:solidFill>
                          <a:latin typeface="Times New Roman"/>
                        </a:rPr>
                        <a:t>Total Liabilities &amp; Equity</a:t>
                      </a:r>
                    </a:p>
                  </a:txBody>
                  <a:tcPr marL="4364" marR="4364" marT="4364" marB="0" anchor="ctr">
                    <a:lnL>
                      <a:noFill/>
                    </a:lnL>
                    <a:lnR>
                      <a:noFill/>
                    </a:lnR>
                    <a:lnT>
                      <a:noFill/>
                    </a:lnT>
                    <a:lnB>
                      <a:noFill/>
                    </a:lnB>
                    <a:solidFill>
                      <a:srgbClr val="C5E0B2"/>
                    </a:solidFill>
                  </a:tcPr>
                </a:tc>
                <a:tc>
                  <a:txBody>
                    <a:bodyPr/>
                    <a:lstStyle/>
                    <a:p>
                      <a:pPr algn="r" fontAlgn="ctr"/>
                      <a:r>
                        <a:rPr lang="en-US" altLang="zh-TW" sz="1400" b="1" i="0" u="none" strike="noStrike">
                          <a:solidFill>
                            <a:srgbClr val="000000"/>
                          </a:solidFill>
                          <a:latin typeface="Times New Roman"/>
                        </a:rPr>
                        <a:t>13,617</a:t>
                      </a:r>
                    </a:p>
                  </a:txBody>
                  <a:tcPr marL="4364" marR="4364" marT="4364" marB="0" anchor="ctr">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5E0B2"/>
                    </a:solidFill>
                  </a:tcPr>
                </a:tc>
                <a:tc>
                  <a:txBody>
                    <a:bodyPr/>
                    <a:lstStyle/>
                    <a:p>
                      <a:pPr algn="r" fontAlgn="ctr"/>
                      <a:r>
                        <a:rPr lang="en-US" altLang="zh-TW" sz="1400" b="1" i="0" u="none" strike="noStrike">
                          <a:solidFill>
                            <a:srgbClr val="000000"/>
                          </a:solidFill>
                          <a:latin typeface="Times New Roman"/>
                        </a:rPr>
                        <a:t>100%</a:t>
                      </a:r>
                    </a:p>
                  </a:txBody>
                  <a:tcPr marL="4364" marR="4364" marT="4364" marB="0" anchor="ctr">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5E0B2"/>
                    </a:solidFill>
                  </a:tcPr>
                </a:tc>
                <a:tc>
                  <a:txBody>
                    <a:bodyPr/>
                    <a:lstStyle/>
                    <a:p>
                      <a:pPr algn="r" fontAlgn="ctr"/>
                      <a:r>
                        <a:rPr lang="en-US" altLang="zh-TW" sz="1400" b="1" i="0" u="none" strike="noStrike">
                          <a:solidFill>
                            <a:srgbClr val="000000"/>
                          </a:solidFill>
                          <a:latin typeface="Times New Roman"/>
                        </a:rPr>
                        <a:t>9,370</a:t>
                      </a:r>
                    </a:p>
                  </a:txBody>
                  <a:tcPr marL="4364" marR="4364" marT="4364" marB="0" anchor="ctr">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5E0B2"/>
                    </a:solidFill>
                  </a:tcPr>
                </a:tc>
                <a:tc>
                  <a:txBody>
                    <a:bodyPr/>
                    <a:lstStyle/>
                    <a:p>
                      <a:pPr algn="r" fontAlgn="ctr"/>
                      <a:r>
                        <a:rPr lang="en-US" altLang="zh-TW" sz="1400" b="1" i="0" u="none" strike="noStrike">
                          <a:solidFill>
                            <a:srgbClr val="000000"/>
                          </a:solidFill>
                          <a:latin typeface="Times New Roman"/>
                        </a:rPr>
                        <a:t>100%</a:t>
                      </a:r>
                    </a:p>
                  </a:txBody>
                  <a:tcPr marL="4364" marR="4364" marT="4364" marB="0" anchor="ctr">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5E0B2"/>
                    </a:solidFill>
                  </a:tcPr>
                </a:tc>
                <a:tc>
                  <a:txBody>
                    <a:bodyPr/>
                    <a:lstStyle/>
                    <a:p>
                      <a:pPr algn="r" fontAlgn="ctr"/>
                      <a:r>
                        <a:rPr lang="en-US" altLang="zh-TW" sz="1400" b="1" i="0" u="none" strike="noStrike" dirty="0">
                          <a:solidFill>
                            <a:srgbClr val="000000"/>
                          </a:solidFill>
                          <a:latin typeface="Times New Roman"/>
                        </a:rPr>
                        <a:t>4,248 </a:t>
                      </a:r>
                    </a:p>
                  </a:txBody>
                  <a:tcPr marL="4364" marR="4364" marT="4364" marB="0" anchor="ctr">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5E0B2"/>
                    </a:solidFill>
                  </a:tcPr>
                </a:tc>
              </a:tr>
            </a:tbl>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6"/>
          <p:cNvSpPr txBox="1">
            <a:spLocks noGrp="1" noChangeArrowheads="1"/>
          </p:cNvSpPr>
          <p:nvPr>
            <p:ph/>
          </p:nvPr>
        </p:nvSpPr>
        <p:spPr>
          <a:prstGeom prst="rect">
            <a:avLst/>
          </a:prstGeom>
          <a:noFill/>
        </p:spPr>
        <p:txBody>
          <a:bodyPr/>
          <a:lstStyle/>
          <a:p>
            <a:pPr>
              <a:buNone/>
              <a:defRPr/>
            </a:pPr>
            <a:r>
              <a:rPr lang="en-US" altLang="zh-TW" b="1" dirty="0">
                <a:ea typeface="標楷體" pitchFamily="65" charset="-120"/>
                <a:cs typeface="Times New Roman" panose="02020603050405020304" pitchFamily="18" charset="0"/>
              </a:rPr>
              <a:t>3</a:t>
            </a:r>
            <a:r>
              <a:rPr lang="en-US" altLang="zh-TW" b="1" dirty="0" smtClean="0">
                <a:ea typeface="標楷體" pitchFamily="65" charset="-120"/>
                <a:cs typeface="Times New Roman" panose="02020603050405020304" pitchFamily="18" charset="0"/>
              </a:rPr>
              <a:t>. </a:t>
            </a:r>
            <a:r>
              <a:rPr lang="zh-TW" altLang="en-US" b="1" dirty="0" smtClean="0">
                <a:ea typeface="標楷體" pitchFamily="65" charset="-120"/>
                <a:cs typeface="Times New Roman" panose="02020603050405020304" pitchFamily="18" charset="0"/>
              </a:rPr>
              <a:t>未來展望</a:t>
            </a:r>
            <a:endParaRPr lang="en-US" altLang="zh-TW" b="1" dirty="0">
              <a:ea typeface="標楷體" pitchFamily="65" charset="-120"/>
              <a:cs typeface="Times New Roman" panose="02020603050405020304" pitchFamily="18" charset="0"/>
            </a:endParaRPr>
          </a:p>
          <a:p>
            <a:pPr>
              <a:defRPr/>
            </a:pPr>
            <a:endParaRPr lang="en-US" altLang="zh-TW" sz="1200" b="1" dirty="0">
              <a:ea typeface="標楷體" pitchFamily="65" charset="-120"/>
              <a:cs typeface="Times New Roman" panose="02020603050405020304" pitchFamily="18" charset="0"/>
            </a:endParaRPr>
          </a:p>
          <a:p>
            <a:pPr marL="892175" indent="-457200">
              <a:buFont typeface="Wingdings" pitchFamily="2" charset="2"/>
              <a:buChar char="n"/>
              <a:defRPr/>
            </a:pPr>
            <a:r>
              <a:rPr lang="zh-TW" altLang="en-US" sz="1800" b="1" kern="0" dirty="0">
                <a:ea typeface="標楷體" pitchFamily="65" charset="-120"/>
                <a:cs typeface="Times New Roman" panose="02020603050405020304" pitchFamily="18" charset="0"/>
              </a:rPr>
              <a:t>營運面：</a:t>
            </a:r>
            <a:endParaRPr lang="en-US" altLang="zh-TW" sz="1800" b="1" kern="0" dirty="0">
              <a:ea typeface="標楷體" pitchFamily="65" charset="-120"/>
              <a:cs typeface="Times New Roman" panose="02020603050405020304" pitchFamily="18" charset="0"/>
            </a:endParaRPr>
          </a:p>
          <a:p>
            <a:pPr marL="1349375" indent="-457200">
              <a:buFont typeface="Wingdings" pitchFamily="2" charset="2"/>
              <a:buChar char="Ø"/>
              <a:defRPr/>
            </a:pPr>
            <a:r>
              <a:rPr lang="zh-TW" altLang="en-US" sz="1800" kern="0" dirty="0" smtClean="0">
                <a:ea typeface="標楷體" pitchFamily="65" charset="-120"/>
                <a:cs typeface="Times New Roman" panose="02020603050405020304" pitchFamily="18" charset="0"/>
              </a:rPr>
              <a:t>積極拓展其他市場。</a:t>
            </a:r>
            <a:endParaRPr lang="en-US" altLang="zh-TW" sz="1800" kern="0" dirty="0" smtClean="0">
              <a:ea typeface="標楷體" pitchFamily="65" charset="-120"/>
              <a:cs typeface="Times New Roman" panose="02020603050405020304" pitchFamily="18" charset="0"/>
            </a:endParaRPr>
          </a:p>
          <a:p>
            <a:pPr marL="1349375" indent="-457200">
              <a:buFont typeface="Wingdings" pitchFamily="2" charset="2"/>
              <a:buChar char="n"/>
              <a:defRPr/>
            </a:pPr>
            <a:endParaRPr lang="en-US" altLang="zh-TW" sz="1800" kern="0" dirty="0">
              <a:ea typeface="標楷體" pitchFamily="65" charset="-120"/>
              <a:cs typeface="Times New Roman" panose="02020603050405020304" pitchFamily="18" charset="0"/>
            </a:endParaRPr>
          </a:p>
          <a:p>
            <a:pPr marL="1349375" indent="-457200">
              <a:buFont typeface="Wingdings" pitchFamily="2" charset="2"/>
              <a:buChar char="Ø"/>
              <a:defRPr/>
            </a:pPr>
            <a:r>
              <a:rPr lang="zh-TW" altLang="en-US" sz="1800" kern="0" dirty="0" smtClean="0">
                <a:ea typeface="標楷體" pitchFamily="65" charset="-120"/>
                <a:cs typeface="Times New Roman" panose="02020603050405020304" pitchFamily="18" charset="0"/>
              </a:rPr>
              <a:t>海外代工。</a:t>
            </a:r>
            <a:endParaRPr lang="en-US" altLang="zh-TW" sz="1800" kern="0" dirty="0" smtClean="0">
              <a:ea typeface="標楷體" pitchFamily="65" charset="-120"/>
              <a:cs typeface="Times New Roman" panose="02020603050405020304" pitchFamily="18" charset="0"/>
            </a:endParaRPr>
          </a:p>
          <a:p>
            <a:pPr marL="1349375" indent="-6350">
              <a:buNone/>
              <a:defRPr/>
            </a:pPr>
            <a:r>
              <a:rPr lang="zh-TW" altLang="en-US" sz="1800" kern="0" dirty="0" smtClean="0">
                <a:ea typeface="標楷體" pitchFamily="65" charset="-120"/>
                <a:cs typeface="Times New Roman" panose="02020603050405020304" pitchFamily="18" charset="0"/>
              </a:rPr>
              <a:t>尋求</a:t>
            </a:r>
            <a:r>
              <a:rPr lang="zh-TW" altLang="en-US" sz="1800" kern="0" dirty="0">
                <a:ea typeface="標楷體" pitchFamily="65" charset="-120"/>
                <a:cs typeface="Times New Roman" panose="02020603050405020304" pitchFamily="18" charset="0"/>
              </a:rPr>
              <a:t>海外代工生產自有</a:t>
            </a:r>
            <a:r>
              <a:rPr lang="zh-TW" altLang="en-US" sz="1800" kern="0" dirty="0" smtClean="0">
                <a:ea typeface="標楷體" pitchFamily="65" charset="-120"/>
                <a:cs typeface="Times New Roman" panose="02020603050405020304" pitchFamily="18" charset="0"/>
              </a:rPr>
              <a:t>品牌 ，目前委代工廠如下</a:t>
            </a:r>
            <a:endParaRPr lang="en-US" altLang="zh-TW" sz="1800" kern="0" dirty="0" smtClean="0">
              <a:ea typeface="標楷體" pitchFamily="65" charset="-120"/>
              <a:cs typeface="Times New Roman" panose="02020603050405020304" pitchFamily="18" charset="0"/>
            </a:endParaRPr>
          </a:p>
          <a:p>
            <a:pPr marL="1349375" indent="-6350">
              <a:buFont typeface="Wingdings" pitchFamily="2" charset="2"/>
              <a:buChar char="l"/>
              <a:defRPr/>
            </a:pPr>
            <a:r>
              <a:rPr lang="zh-TW" altLang="en-US" sz="1800" kern="0" dirty="0" smtClean="0">
                <a:ea typeface="標楷體" pitchFamily="65" charset="-120"/>
                <a:cs typeface="Times New Roman" panose="02020603050405020304" pitchFamily="18" charset="0"/>
              </a:rPr>
              <a:t>越南代工廠</a:t>
            </a:r>
            <a:r>
              <a:rPr lang="en-US" altLang="zh-TW" sz="1800" kern="0" dirty="0" smtClean="0">
                <a:ea typeface="標楷體" pitchFamily="65" charset="-120"/>
                <a:cs typeface="Times New Roman" panose="02020603050405020304" pitchFamily="18" charset="0"/>
              </a:rPr>
              <a:t>:</a:t>
            </a:r>
            <a:r>
              <a:rPr lang="zh-TW" altLang="en-US" sz="1800" kern="0" dirty="0" smtClean="0">
                <a:ea typeface="標楷體" pitchFamily="65" charset="-120"/>
                <a:cs typeface="Times New Roman" panose="02020603050405020304" pitchFamily="18" charset="0"/>
              </a:rPr>
              <a:t>主要生產</a:t>
            </a:r>
            <a:r>
              <a:rPr lang="en-US" altLang="zh-TW" sz="1800" kern="0" dirty="0" smtClean="0">
                <a:ea typeface="標楷體" pitchFamily="65" charset="-120"/>
                <a:cs typeface="Times New Roman" panose="02020603050405020304" pitchFamily="18" charset="0"/>
              </a:rPr>
              <a:t>4X4(</a:t>
            </a:r>
            <a:r>
              <a:rPr lang="zh-TW" altLang="en-US" sz="1800" kern="0" dirty="0" smtClean="0">
                <a:ea typeface="標楷體" pitchFamily="65" charset="-120"/>
                <a:cs typeface="Times New Roman" panose="02020603050405020304" pitchFamily="18" charset="0"/>
              </a:rPr>
              <a:t>四輪傳動休旅車胎</a:t>
            </a:r>
            <a:r>
              <a:rPr lang="en-US" altLang="zh-TW" sz="1800" kern="0" dirty="0" smtClean="0">
                <a:ea typeface="標楷體" pitchFamily="65" charset="-120"/>
                <a:cs typeface="Times New Roman" panose="02020603050405020304" pitchFamily="18" charset="0"/>
              </a:rPr>
              <a:t>)</a:t>
            </a:r>
            <a:r>
              <a:rPr lang="zh-TW" altLang="en-US" sz="1800" kern="0" dirty="0" smtClean="0">
                <a:ea typeface="標楷體" pitchFamily="65" charset="-120"/>
                <a:cs typeface="Times New Roman" panose="02020603050405020304" pitchFamily="18" charset="0"/>
              </a:rPr>
              <a:t>供銷北美區域。</a:t>
            </a:r>
            <a:endParaRPr lang="en-US" altLang="zh-TW" sz="1800" kern="0" dirty="0" smtClean="0">
              <a:ea typeface="標楷體" pitchFamily="65" charset="-120"/>
              <a:cs typeface="Times New Roman" panose="02020603050405020304" pitchFamily="18" charset="0"/>
            </a:endParaRPr>
          </a:p>
          <a:p>
            <a:pPr marL="1349375" indent="-6350">
              <a:buFont typeface="Wingdings" pitchFamily="2" charset="2"/>
              <a:buChar char="l"/>
              <a:defRPr/>
            </a:pPr>
            <a:r>
              <a:rPr lang="zh-TW" altLang="en-US" sz="1800" kern="0" dirty="0" smtClean="0">
                <a:ea typeface="標楷體" pitchFamily="65" charset="-120"/>
                <a:cs typeface="Times New Roman" panose="02020603050405020304" pitchFamily="18" charset="0"/>
              </a:rPr>
              <a:t>南港新豐廠代工</a:t>
            </a:r>
            <a:r>
              <a:rPr lang="en-US" altLang="zh-TW" sz="1800" kern="0" dirty="0" smtClean="0">
                <a:ea typeface="標楷體" pitchFamily="65" charset="-120"/>
                <a:cs typeface="Times New Roman" panose="02020603050405020304" pitchFamily="18" charset="0"/>
              </a:rPr>
              <a:t>:</a:t>
            </a:r>
            <a:r>
              <a:rPr lang="zh-TW" altLang="en-US" sz="1800" kern="0" dirty="0" smtClean="0">
                <a:ea typeface="標楷體" pitchFamily="65" charset="-120"/>
                <a:cs typeface="Times New Roman" panose="02020603050405020304" pitchFamily="18" charset="0"/>
              </a:rPr>
              <a:t>主要供應</a:t>
            </a:r>
            <a:r>
              <a:rPr lang="en-US" altLang="zh-TW" sz="1800" kern="0" dirty="0" smtClean="0">
                <a:ea typeface="標楷體" pitchFamily="65" charset="-120"/>
                <a:cs typeface="Times New Roman" panose="02020603050405020304" pitchFamily="18" charset="0"/>
              </a:rPr>
              <a:t>PCR(</a:t>
            </a:r>
            <a:r>
              <a:rPr lang="zh-TW" altLang="en-US" sz="1800" kern="0" dirty="0" smtClean="0">
                <a:ea typeface="標楷體" pitchFamily="65" charset="-120"/>
                <a:cs typeface="Times New Roman" panose="02020603050405020304" pitchFamily="18" charset="0"/>
              </a:rPr>
              <a:t>轎車胎</a:t>
            </a:r>
            <a:r>
              <a:rPr lang="en-US" altLang="zh-TW" sz="1800" kern="0" dirty="0" smtClean="0">
                <a:ea typeface="標楷體" pitchFamily="65" charset="-120"/>
                <a:cs typeface="Times New Roman" panose="02020603050405020304" pitchFamily="18" charset="0"/>
              </a:rPr>
              <a:t>)</a:t>
            </a:r>
            <a:r>
              <a:rPr lang="zh-TW" altLang="en-US" sz="1800" kern="0" dirty="0" smtClean="0">
                <a:ea typeface="標楷體" pitchFamily="65" charset="-120"/>
                <a:cs typeface="Times New Roman" panose="02020603050405020304" pitchFamily="18" charset="0"/>
              </a:rPr>
              <a:t>，供全球北美以外市場。</a:t>
            </a:r>
            <a:endParaRPr lang="en-US" altLang="zh-TW" sz="1800" kern="0" dirty="0" smtClean="0">
              <a:ea typeface="標楷體" pitchFamily="65" charset="-120"/>
              <a:cs typeface="Times New Roman" panose="02020603050405020304" pitchFamily="18" charset="0"/>
            </a:endParaRPr>
          </a:p>
          <a:p>
            <a:pPr marL="1349375" indent="-6350">
              <a:buFont typeface="Wingdings" pitchFamily="2" charset="2"/>
              <a:buChar char="l"/>
              <a:defRPr/>
            </a:pPr>
            <a:r>
              <a:rPr lang="zh-TW" altLang="en-US" sz="1800" kern="0" dirty="0" smtClean="0">
                <a:ea typeface="標楷體" pitchFamily="65" charset="-120"/>
                <a:cs typeface="Times New Roman" panose="02020603050405020304" pitchFamily="18" charset="0"/>
              </a:rPr>
              <a:t>泰國廠代工</a:t>
            </a:r>
            <a:r>
              <a:rPr lang="en-US" altLang="zh-TW" sz="1800" kern="0" dirty="0" smtClean="0">
                <a:ea typeface="標楷體" pitchFamily="65" charset="-120"/>
                <a:cs typeface="Times New Roman" panose="02020603050405020304" pitchFamily="18" charset="0"/>
              </a:rPr>
              <a:t>:</a:t>
            </a:r>
            <a:r>
              <a:rPr lang="zh-TW" altLang="en-US" sz="1800" kern="0" dirty="0" smtClean="0">
                <a:ea typeface="標楷體" pitchFamily="65" charset="-120"/>
                <a:cs typeface="Times New Roman" panose="02020603050405020304" pitchFamily="18" charset="0"/>
              </a:rPr>
              <a:t>增加</a:t>
            </a:r>
            <a:r>
              <a:rPr lang="en-US" altLang="zh-TW" sz="1800" kern="0" dirty="0" smtClean="0">
                <a:ea typeface="標楷體" pitchFamily="65" charset="-120"/>
                <a:cs typeface="Times New Roman" panose="02020603050405020304" pitchFamily="18" charset="0"/>
              </a:rPr>
              <a:t>PCR (</a:t>
            </a:r>
            <a:r>
              <a:rPr lang="zh-TW" altLang="en-US" sz="1800" kern="0" dirty="0" smtClean="0">
                <a:ea typeface="標楷體" pitchFamily="65" charset="-120"/>
                <a:cs typeface="Times New Roman" panose="02020603050405020304" pitchFamily="18" charset="0"/>
              </a:rPr>
              <a:t>轎車胎</a:t>
            </a:r>
            <a:r>
              <a:rPr lang="en-US" altLang="zh-TW" sz="1800" kern="0" dirty="0" smtClean="0">
                <a:ea typeface="標楷體" pitchFamily="65" charset="-120"/>
                <a:cs typeface="Times New Roman" panose="02020603050405020304" pitchFamily="18" charset="0"/>
              </a:rPr>
              <a:t>)</a:t>
            </a:r>
            <a:r>
              <a:rPr lang="zh-TW" altLang="en-US" sz="1800" kern="0" dirty="0" smtClean="0">
                <a:ea typeface="標楷體" pitchFamily="65" charset="-120"/>
                <a:cs typeface="Times New Roman" panose="02020603050405020304" pitchFamily="18" charset="0"/>
              </a:rPr>
              <a:t>供美國及其他市場。</a:t>
            </a:r>
            <a:endParaRPr lang="en-US" altLang="zh-TW" sz="1800" kern="0" dirty="0" smtClean="0">
              <a:ea typeface="標楷體" pitchFamily="65" charset="-120"/>
              <a:cs typeface="Times New Roman" panose="02020603050405020304" pitchFamily="18" charset="0"/>
            </a:endParaRPr>
          </a:p>
          <a:p>
            <a:pPr marL="1349375" indent="-6350">
              <a:defRPr/>
            </a:pPr>
            <a:endParaRPr lang="en-US" altLang="zh-TW" sz="1800" kern="0" dirty="0" smtClean="0">
              <a:ea typeface="標楷體" pitchFamily="65" charset="-120"/>
              <a:cs typeface="Times New Roman" panose="02020603050405020304" pitchFamily="18" charset="0"/>
            </a:endParaRPr>
          </a:p>
          <a:p>
            <a:pPr marL="1349375" indent="-457200">
              <a:buFont typeface="Wingdings" pitchFamily="2" charset="2"/>
              <a:buChar char="Ø"/>
              <a:defRPr/>
            </a:pPr>
            <a:r>
              <a:rPr lang="zh-TW" altLang="en-US" sz="1800" kern="0" dirty="0" smtClean="0">
                <a:ea typeface="標楷體" pitchFamily="65" charset="-120"/>
                <a:cs typeface="Times New Roman" panose="02020603050405020304" pitchFamily="18" charset="0"/>
              </a:rPr>
              <a:t>其他代工並行。</a:t>
            </a:r>
            <a:endParaRPr lang="en-US" altLang="zh-TW" sz="1800" kern="0" dirty="0" smtClean="0">
              <a:ea typeface="標楷體" pitchFamily="65" charset="-120"/>
              <a:cs typeface="Times New Roman" panose="02020603050405020304" pitchFamily="18" charset="0"/>
            </a:endParaRPr>
          </a:p>
          <a:p>
            <a:pPr marL="1349375" indent="-6350">
              <a:buFont typeface="Wingdings" pitchFamily="2" charset="2"/>
              <a:buChar char="l"/>
              <a:defRPr/>
            </a:pPr>
            <a:r>
              <a:rPr lang="zh-TW" altLang="en-US" sz="1800" kern="0" dirty="0" smtClean="0">
                <a:ea typeface="標楷體" pitchFamily="65" charset="-120"/>
                <a:cs typeface="Times New Roman" panose="02020603050405020304" pitchFamily="18" charset="0"/>
              </a:rPr>
              <a:t>考量未來產品多元化發展、時效性及保障輪胎貨源長期穩定供應，亦增加大陸其他代工廠合作並行因應</a:t>
            </a:r>
            <a:endParaRPr lang="en-US" altLang="zh-TW" sz="1800" kern="0" dirty="0" smtClean="0">
              <a:ea typeface="標楷體" pitchFamily="65" charset="-120"/>
              <a:cs typeface="Times New Roman" panose="02020603050405020304" pitchFamily="18" charset="0"/>
            </a:endParaRPr>
          </a:p>
          <a:p>
            <a:pPr marL="1349375" indent="-6350">
              <a:defRPr/>
            </a:pPr>
            <a:endParaRPr lang="en-US" altLang="zh-TW" sz="1800" kern="0" dirty="0" smtClean="0">
              <a:ea typeface="標楷體" pitchFamily="65" charset="-120"/>
              <a:cs typeface="Times New Roman" panose="02020603050405020304" pitchFamily="18" charset="0"/>
            </a:endParaRPr>
          </a:p>
          <a:p>
            <a:pPr marL="1349375" indent="-457200">
              <a:buFont typeface="Wingdings" pitchFamily="2" charset="2"/>
              <a:buChar char="n"/>
              <a:defRPr/>
            </a:pPr>
            <a:r>
              <a:rPr lang="zh-TW" altLang="en-US" sz="1800" kern="0" dirty="0" smtClean="0">
                <a:ea typeface="標楷體" pitchFamily="65" charset="-120"/>
                <a:cs typeface="Times New Roman" panose="02020603050405020304" pitchFamily="18" charset="0"/>
              </a:rPr>
              <a:t>持續接觸未來可能合作廠家，以穩定供貨、貿易障礙低、品質優良且價格具競爭力之廠家為合作對象。</a:t>
            </a:r>
            <a:endParaRPr lang="en-US" altLang="zh-TW" sz="1800" kern="0" dirty="0" smtClean="0">
              <a:ea typeface="標楷體" pitchFamily="65" charset="-120"/>
              <a:cs typeface="Times New Roman" panose="02020603050405020304" pitchFamily="18" charset="0"/>
            </a:endParaRPr>
          </a:p>
          <a:p>
            <a:pPr marL="1349375" indent="-457200">
              <a:defRPr/>
            </a:pPr>
            <a:endParaRPr lang="en-US" altLang="zh-TW" sz="1800" kern="0" dirty="0" smtClean="0">
              <a:ea typeface="標楷體" pitchFamily="65" charset="-120"/>
              <a:cs typeface="Times New Roman" panose="02020603050405020304" pitchFamily="18" charset="0"/>
            </a:endParaRPr>
          </a:p>
          <a:p>
            <a:pPr marL="1349375" indent="-457200" defTabSz="1074738">
              <a:defRPr/>
            </a:pPr>
            <a:endParaRPr lang="zh-CN" altLang="en-US" kern="0" dirty="0">
              <a:ea typeface="標楷體" pitchFamily="65" charset="-120"/>
              <a:cs typeface="Times New Roman" panose="02020603050405020304" pitchFamily="18" charset="0"/>
            </a:endParaRPr>
          </a:p>
        </p:txBody>
      </p:sp>
      <p:sp>
        <p:nvSpPr>
          <p:cNvPr id="4" name="投影片編號版面配置區 3"/>
          <p:cNvSpPr txBox="1">
            <a:spLocks/>
          </p:cNvSpPr>
          <p:nvPr/>
        </p:nvSpPr>
        <p:spPr>
          <a:xfrm>
            <a:off x="7884368" y="6165304"/>
            <a:ext cx="576064" cy="432048"/>
          </a:xfrm>
          <a:prstGeom prst="ellipse">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0F57FC0-FB17-4F21-A88B-31C004544A48}" type="slidenum">
              <a:rPr kumimoji="0" lang="zh-TW" altLang="en-US" sz="1800" b="1" i="0" u="none" strike="noStrike" kern="1200" cap="none" spc="0" normalizeH="0" baseline="0" noProof="0" smtClean="0">
                <a:ln>
                  <a:noFill/>
                </a:ln>
                <a:solidFill>
                  <a:srgbClr val="FF0000"/>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zh-TW" altLang="en-US" sz="1800" b="1" i="0" u="none" strike="noStrike" kern="1200" cap="none" spc="0" normalizeH="0" baseline="0" noProof="0" dirty="0">
              <a:ln>
                <a:noFill/>
              </a:ln>
              <a:solidFill>
                <a:srgbClr val="FF0000"/>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Line 1487"/>
          <p:cNvSpPr>
            <a:spLocks noChangeShapeType="1"/>
          </p:cNvSpPr>
          <p:nvPr/>
        </p:nvSpPr>
        <p:spPr bwMode="auto">
          <a:xfrm>
            <a:off x="-1587500" y="981075"/>
            <a:ext cx="0" cy="0"/>
          </a:xfrm>
          <a:prstGeom prst="line">
            <a:avLst/>
          </a:prstGeom>
          <a:noFill/>
          <a:ln w="12700" cap="rnd">
            <a:solidFill>
              <a:srgbClr val="000000"/>
            </a:solidFill>
            <a:round/>
            <a:headEnd/>
            <a:tailEnd/>
          </a:ln>
        </p:spPr>
        <p:txBody>
          <a:bodyPr/>
          <a:lstStyle/>
          <a:p>
            <a:endParaRPr lang="zh-TW" altLang="en-US"/>
          </a:p>
        </p:txBody>
      </p:sp>
      <p:sp>
        <p:nvSpPr>
          <p:cNvPr id="3" name="Rectangle 6"/>
          <p:cNvSpPr txBox="1">
            <a:spLocks noChangeArrowheads="1"/>
          </p:cNvSpPr>
          <p:nvPr/>
        </p:nvSpPr>
        <p:spPr>
          <a:xfrm>
            <a:off x="179512" y="764704"/>
            <a:ext cx="8358246" cy="5143560"/>
          </a:xfrm>
          <a:prstGeom prst="rect">
            <a:avLst/>
          </a:prstGeom>
          <a:noFill/>
        </p:spPr>
        <p:txBody>
          <a:bodyPr/>
          <a:lstStyle/>
          <a:p>
            <a:pPr>
              <a:buFont typeface="Wingdings" pitchFamily="2" charset="2"/>
              <a:buChar char="n"/>
              <a:defRPr/>
            </a:pPr>
            <a:r>
              <a:rPr lang="en-US" altLang="zh-TW" sz="1600" b="1" dirty="0">
                <a:ea typeface="標楷體" pitchFamily="65" charset="-120"/>
                <a:cs typeface="Times New Roman" panose="02020603050405020304" pitchFamily="18" charset="0"/>
              </a:rPr>
              <a:t>   </a:t>
            </a:r>
            <a:r>
              <a:rPr lang="zh-TW" altLang="en-US" b="1" kern="0" dirty="0" smtClean="0">
                <a:ea typeface="標楷體" pitchFamily="65" charset="-120"/>
                <a:cs typeface="Times New Roman" panose="02020603050405020304" pitchFamily="18" charset="0"/>
              </a:rPr>
              <a:t>資產活化：</a:t>
            </a:r>
            <a:endParaRPr lang="en-US" altLang="zh-TW" b="1" kern="0" dirty="0" smtClean="0">
              <a:ea typeface="標楷體" pitchFamily="65" charset="-120"/>
              <a:cs typeface="Times New Roman" panose="02020603050405020304" pitchFamily="18" charset="0"/>
            </a:endParaRPr>
          </a:p>
          <a:p>
            <a:pPr marL="892175" indent="-457200">
              <a:defRPr/>
            </a:pPr>
            <a:endParaRPr lang="en-US" altLang="zh-TW" kern="0" dirty="0">
              <a:ea typeface="標楷體" pitchFamily="65" charset="-120"/>
              <a:cs typeface="Times New Roman" panose="02020603050405020304" pitchFamily="18" charset="0"/>
            </a:endParaRPr>
          </a:p>
          <a:p>
            <a:pPr marL="898525" indent="-357188" defTabSz="898525">
              <a:defRPr/>
            </a:pPr>
            <a:r>
              <a:rPr lang="en-US" altLang="zh-TW" b="1" dirty="0" smtClean="0">
                <a:solidFill>
                  <a:srgbClr val="3366FF"/>
                </a:solidFill>
                <a:latin typeface="標楷體" panose="03000509000000000000" pitchFamily="65" charset="-120"/>
                <a:ea typeface="標楷體" panose="03000509000000000000" pitchFamily="65" charset="-120"/>
              </a:rPr>
              <a:t>1.</a:t>
            </a:r>
            <a:r>
              <a:rPr lang="zh-TW" altLang="en-US" b="1" dirty="0" smtClean="0">
                <a:solidFill>
                  <a:srgbClr val="3366FF"/>
                </a:solidFill>
                <a:latin typeface="標楷體" panose="03000509000000000000" pitchFamily="65" charset="-120"/>
                <a:ea typeface="標楷體" panose="03000509000000000000" pitchFamily="65" charset="-120"/>
              </a:rPr>
              <a:t>工商綜合區土地：</a:t>
            </a:r>
            <a:endParaRPr lang="en-US" altLang="zh-TW" b="1" dirty="0" smtClean="0">
              <a:solidFill>
                <a:srgbClr val="3366FF"/>
              </a:solidFill>
              <a:latin typeface="標楷體" panose="03000509000000000000" pitchFamily="65" charset="-120"/>
              <a:ea typeface="標楷體" panose="03000509000000000000" pitchFamily="65" charset="-120"/>
            </a:endParaRPr>
          </a:p>
          <a:p>
            <a:pPr marL="898525" indent="-357188" defTabSz="898525">
              <a:defRPr/>
            </a:pPr>
            <a:endParaRPr lang="zh-TW" altLang="en-US" b="1" dirty="0" smtClean="0">
              <a:solidFill>
                <a:srgbClr val="3366FF"/>
              </a:solidFill>
              <a:latin typeface="標楷體" panose="03000509000000000000" pitchFamily="65" charset="-120"/>
              <a:ea typeface="標楷體" panose="03000509000000000000" pitchFamily="65" charset="-120"/>
            </a:endParaRPr>
          </a:p>
          <a:p>
            <a:pPr marL="898525" indent="-95250" defTabSz="898525">
              <a:buFont typeface="Wingdings" pitchFamily="2" charset="2"/>
              <a:buChar char="l"/>
              <a:defRPr/>
            </a:pPr>
            <a:r>
              <a:rPr lang="zh-TW" altLang="en-US" b="1" dirty="0" smtClean="0">
                <a:solidFill>
                  <a:schemeClr val="tx2">
                    <a:lumMod val="50000"/>
                  </a:schemeClr>
                </a:solidFill>
                <a:latin typeface="標楷體" panose="03000509000000000000" pitchFamily="65" charset="-120"/>
                <a:ea typeface="標楷體" panose="03000509000000000000" pitchFamily="65" charset="-120"/>
              </a:rPr>
              <a:t>已解除土地移轉限制</a:t>
            </a:r>
            <a:endParaRPr lang="en-US" altLang="zh-TW" b="1" dirty="0" smtClean="0">
              <a:solidFill>
                <a:schemeClr val="tx2">
                  <a:lumMod val="50000"/>
                </a:schemeClr>
              </a:solidFill>
              <a:latin typeface="標楷體" panose="03000509000000000000" pitchFamily="65" charset="-120"/>
              <a:ea typeface="標楷體" panose="03000509000000000000" pitchFamily="65" charset="-120"/>
            </a:endParaRPr>
          </a:p>
          <a:p>
            <a:pPr marL="898525" indent="-95250" defTabSz="898525">
              <a:defRPr/>
            </a:pPr>
            <a:endParaRPr lang="zh-TW" altLang="en-US" b="1" dirty="0" smtClean="0">
              <a:solidFill>
                <a:schemeClr val="tx2">
                  <a:lumMod val="50000"/>
                </a:schemeClr>
              </a:solidFill>
              <a:latin typeface="標楷體" panose="03000509000000000000" pitchFamily="65" charset="-120"/>
              <a:ea typeface="標楷體" panose="03000509000000000000" pitchFamily="65" charset="-120"/>
            </a:endParaRPr>
          </a:p>
          <a:p>
            <a:pPr marL="898525" indent="-95250" defTabSz="898525">
              <a:buFont typeface="Wingdings" pitchFamily="2" charset="2"/>
              <a:buChar char="l"/>
              <a:defRPr/>
            </a:pPr>
            <a:r>
              <a:rPr lang="zh-TW" altLang="en-US" b="1" dirty="0" smtClean="0">
                <a:solidFill>
                  <a:schemeClr val="tx2">
                    <a:lumMod val="50000"/>
                  </a:schemeClr>
                </a:solidFill>
                <a:latin typeface="標楷體" panose="03000509000000000000" pitchFamily="65" charset="-120"/>
                <a:ea typeface="標楷體" panose="03000509000000000000" pitchFamily="65" charset="-120"/>
              </a:rPr>
              <a:t>增加多重選項評估。</a:t>
            </a:r>
            <a:r>
              <a:rPr lang="en-US" altLang="zh-TW" b="1" dirty="0" smtClean="0">
                <a:solidFill>
                  <a:schemeClr val="tx2">
                    <a:lumMod val="50000"/>
                  </a:schemeClr>
                </a:solidFill>
                <a:latin typeface="標楷體" panose="03000509000000000000" pitchFamily="65" charset="-120"/>
                <a:ea typeface="標楷體" panose="03000509000000000000" pitchFamily="65" charset="-120"/>
              </a:rPr>
              <a:t>(</a:t>
            </a:r>
            <a:r>
              <a:rPr lang="zh-TW" altLang="en-US" b="1" dirty="0" smtClean="0">
                <a:solidFill>
                  <a:schemeClr val="tx2">
                    <a:lumMod val="50000"/>
                  </a:schemeClr>
                </a:solidFill>
                <a:latin typeface="標楷體" panose="03000509000000000000" pitchFamily="65" charset="-120"/>
                <a:ea typeface="標楷體" panose="03000509000000000000" pitchFamily="65" charset="-120"/>
              </a:rPr>
              <a:t>協商議約處分、自主開發、共同開發</a:t>
            </a:r>
            <a:r>
              <a:rPr lang="en-US" altLang="zh-TW" b="1" dirty="0" smtClean="0">
                <a:solidFill>
                  <a:schemeClr val="tx2">
                    <a:lumMod val="50000"/>
                  </a:schemeClr>
                </a:solidFill>
                <a:latin typeface="標楷體" panose="03000509000000000000" pitchFamily="65" charset="-120"/>
                <a:ea typeface="標楷體" panose="03000509000000000000" pitchFamily="65" charset="-120"/>
              </a:rPr>
              <a:t>)</a:t>
            </a:r>
            <a:endParaRPr lang="zh-TW" altLang="en-US" b="1" dirty="0" smtClean="0">
              <a:solidFill>
                <a:schemeClr val="tx2">
                  <a:lumMod val="50000"/>
                </a:schemeClr>
              </a:solidFill>
              <a:latin typeface="標楷體" panose="03000509000000000000" pitchFamily="65" charset="-120"/>
              <a:ea typeface="標楷體" panose="03000509000000000000" pitchFamily="65" charset="-120"/>
            </a:endParaRPr>
          </a:p>
          <a:p>
            <a:pPr marL="898525" indent="-357188" defTabSz="898525">
              <a:defRPr/>
            </a:pPr>
            <a:endParaRPr lang="zh-TW" altLang="en-US" b="1" dirty="0" smtClean="0">
              <a:solidFill>
                <a:schemeClr val="tx2">
                  <a:lumMod val="50000"/>
                </a:schemeClr>
              </a:solidFill>
              <a:latin typeface="標楷體" panose="03000509000000000000" pitchFamily="65" charset="-120"/>
              <a:ea typeface="標楷體" panose="03000509000000000000" pitchFamily="65" charset="-120"/>
            </a:endParaRPr>
          </a:p>
          <a:p>
            <a:pPr marL="898525" indent="-357188" defTabSz="898525">
              <a:defRPr/>
            </a:pPr>
            <a:r>
              <a:rPr lang="en-US" altLang="zh-TW" b="1" dirty="0" smtClean="0">
                <a:solidFill>
                  <a:srgbClr val="3366FF"/>
                </a:solidFill>
                <a:latin typeface="標楷體" panose="03000509000000000000" pitchFamily="65" charset="-120"/>
                <a:ea typeface="標楷體" panose="03000509000000000000" pitchFamily="65" charset="-120"/>
              </a:rPr>
              <a:t>2.</a:t>
            </a:r>
            <a:r>
              <a:rPr lang="zh-TW" altLang="en-US" b="1" dirty="0" smtClean="0">
                <a:solidFill>
                  <a:srgbClr val="3366FF"/>
                </a:solidFill>
                <a:latin typeface="標楷體" panose="03000509000000000000" pitchFamily="65" charset="-120"/>
                <a:ea typeface="標楷體" panose="03000509000000000000" pitchFamily="65" charset="-120"/>
              </a:rPr>
              <a:t>自辦重劃住宅土地</a:t>
            </a:r>
            <a:r>
              <a:rPr lang="en-US" altLang="zh-TW" b="1" dirty="0" smtClean="0">
                <a:solidFill>
                  <a:srgbClr val="3366FF"/>
                </a:solidFill>
                <a:latin typeface="標楷體" panose="03000509000000000000" pitchFamily="65" charset="-120"/>
                <a:ea typeface="標楷體" panose="03000509000000000000" pitchFamily="65" charset="-120"/>
              </a:rPr>
              <a:t>:</a:t>
            </a:r>
          </a:p>
          <a:p>
            <a:pPr marL="898525" indent="-357188" defTabSz="898525">
              <a:defRPr/>
            </a:pPr>
            <a:endParaRPr lang="zh-TW" altLang="en-US" b="1" dirty="0" smtClean="0">
              <a:solidFill>
                <a:srgbClr val="3366FF"/>
              </a:solidFill>
              <a:latin typeface="標楷體" panose="03000509000000000000" pitchFamily="65" charset="-120"/>
              <a:ea typeface="標楷體" panose="03000509000000000000" pitchFamily="65" charset="-120"/>
            </a:endParaRPr>
          </a:p>
          <a:p>
            <a:pPr marL="898525" indent="-95250" defTabSz="898525">
              <a:buFont typeface="Wingdings" pitchFamily="2" charset="2"/>
              <a:buChar char="l"/>
              <a:defRPr/>
            </a:pPr>
            <a:r>
              <a:rPr lang="zh-TW" altLang="en-US" b="1" dirty="0">
                <a:solidFill>
                  <a:schemeClr val="tx2">
                    <a:lumMod val="50000"/>
                  </a:schemeClr>
                </a:solidFill>
                <a:latin typeface="標楷體" panose="03000509000000000000" pitchFamily="65" charset="-120"/>
                <a:ea typeface="標楷體" panose="03000509000000000000" pitchFamily="65" charset="-120"/>
              </a:rPr>
              <a:t>目前已全區辦理重劃中，原中壢廠地上廠房已全數拆除，後續待主管</a:t>
            </a:r>
            <a:endParaRPr lang="en-US" altLang="zh-TW" b="1" dirty="0">
              <a:solidFill>
                <a:schemeClr val="tx2">
                  <a:lumMod val="50000"/>
                </a:schemeClr>
              </a:solidFill>
              <a:latin typeface="標楷體" panose="03000509000000000000" pitchFamily="65" charset="-120"/>
              <a:ea typeface="標楷體" panose="03000509000000000000" pitchFamily="65" charset="-120"/>
            </a:endParaRPr>
          </a:p>
          <a:p>
            <a:pPr marL="898525" indent="-95250" defTabSz="898525">
              <a:defRPr/>
            </a:pPr>
            <a:r>
              <a:rPr lang="zh-TW" altLang="en-US" b="1" dirty="0">
                <a:solidFill>
                  <a:schemeClr val="tx2">
                    <a:lumMod val="50000"/>
                  </a:schemeClr>
                </a:solidFill>
                <a:latin typeface="標楷體" panose="03000509000000000000" pitchFamily="65" charset="-120"/>
                <a:ea typeface="標楷體" panose="03000509000000000000" pitchFamily="65" charset="-120"/>
              </a:rPr>
              <a:t>  機關審查核准後即會進入重劃工程施工階段。</a:t>
            </a:r>
            <a:endParaRPr lang="en-US" altLang="zh-TW" b="1" dirty="0">
              <a:solidFill>
                <a:schemeClr val="tx2">
                  <a:lumMod val="50000"/>
                </a:schemeClr>
              </a:solidFill>
              <a:latin typeface="標楷體" panose="03000509000000000000" pitchFamily="65" charset="-120"/>
              <a:ea typeface="標楷體" panose="03000509000000000000" pitchFamily="65" charset="-120"/>
            </a:endParaRPr>
          </a:p>
          <a:p>
            <a:pPr marL="898525" indent="-95250" defTabSz="898525">
              <a:defRPr/>
            </a:pPr>
            <a:endParaRPr lang="en-US" altLang="zh-TW" b="1" dirty="0">
              <a:solidFill>
                <a:schemeClr val="tx2">
                  <a:lumMod val="50000"/>
                </a:schemeClr>
              </a:solidFill>
              <a:latin typeface="標楷體" panose="03000509000000000000" pitchFamily="65" charset="-120"/>
              <a:ea typeface="標楷體" panose="03000509000000000000" pitchFamily="65" charset="-120"/>
            </a:endParaRPr>
          </a:p>
          <a:p>
            <a:pPr marL="984250" indent="-177800" defTabSz="898525">
              <a:buFont typeface="Wingdings" pitchFamily="2" charset="2"/>
              <a:buChar char="l"/>
              <a:defRPr/>
            </a:pPr>
            <a:r>
              <a:rPr lang="en-US" altLang="zh-TW" b="1" kern="0" dirty="0">
                <a:latin typeface="標楷體" pitchFamily="65" charset="-120"/>
                <a:ea typeface="標楷體" pitchFamily="65" charset="-120"/>
                <a:cs typeface="Times New Roman" panose="02020603050405020304" pitchFamily="18" charset="0"/>
              </a:rPr>
              <a:t>111</a:t>
            </a:r>
            <a:r>
              <a:rPr lang="zh-TW" altLang="en-US" b="1" kern="0" dirty="0">
                <a:latin typeface="標楷體" pitchFamily="65" charset="-120"/>
                <a:ea typeface="標楷體" pitchFamily="65" charset="-120"/>
                <a:cs typeface="Times New Roman" panose="02020603050405020304" pitchFamily="18" charset="0"/>
              </a:rPr>
              <a:t>年</a:t>
            </a:r>
            <a:r>
              <a:rPr lang="en-US" altLang="zh-TW" b="1" kern="0" dirty="0">
                <a:latin typeface="標楷體" pitchFamily="65" charset="-120"/>
                <a:ea typeface="標楷體" pitchFamily="65" charset="-120"/>
                <a:cs typeface="Times New Roman" panose="02020603050405020304" pitchFamily="18" charset="0"/>
              </a:rPr>
              <a:t>11</a:t>
            </a:r>
            <a:r>
              <a:rPr lang="zh-TW" altLang="en-US" b="1" kern="0" dirty="0">
                <a:latin typeface="標楷體" pitchFamily="65" charset="-120"/>
                <a:ea typeface="標楷體" pitchFamily="65" charset="-120"/>
                <a:cs typeface="Times New Roman" panose="02020603050405020304" pitchFamily="18" charset="0"/>
              </a:rPr>
              <a:t>月</a:t>
            </a:r>
            <a:r>
              <a:rPr lang="en-US" altLang="zh-TW" b="1" kern="0" dirty="0">
                <a:latin typeface="標楷體" pitchFamily="65" charset="-120"/>
                <a:ea typeface="標楷體" pitchFamily="65" charset="-120"/>
                <a:cs typeface="Times New Roman" panose="02020603050405020304" pitchFamily="18" charset="0"/>
              </a:rPr>
              <a:t>17</a:t>
            </a:r>
            <a:r>
              <a:rPr lang="zh-TW" altLang="en-US" b="1" kern="0" dirty="0">
                <a:latin typeface="標楷體" pitchFamily="65" charset="-120"/>
                <a:ea typeface="標楷體" pitchFamily="65" charset="-120"/>
                <a:cs typeface="Times New Roman" panose="02020603050405020304" pitchFamily="18" charset="0"/>
              </a:rPr>
              <a:t>日桃園市政府公告核准本公司中壢區泰豐自辦市地重劃區重劃會實施市地重劃，重劃期限原則為</a:t>
            </a:r>
            <a:r>
              <a:rPr lang="en-US" altLang="zh-TW" b="1" kern="0" dirty="0">
                <a:latin typeface="標楷體" pitchFamily="65" charset="-120"/>
                <a:ea typeface="標楷體" pitchFamily="65" charset="-120"/>
                <a:cs typeface="Times New Roman" panose="02020603050405020304" pitchFamily="18" charset="0"/>
              </a:rPr>
              <a:t>3</a:t>
            </a:r>
            <a:r>
              <a:rPr lang="zh-TW" altLang="en-US" b="1" kern="0" dirty="0">
                <a:latin typeface="標楷體" pitchFamily="65" charset="-120"/>
                <a:ea typeface="標楷體" pitchFamily="65" charset="-120"/>
                <a:cs typeface="Times New Roman" panose="02020603050405020304" pitchFamily="18" charset="0"/>
              </a:rPr>
              <a:t>年，必要時得延長</a:t>
            </a:r>
            <a:r>
              <a:rPr lang="en-US" altLang="zh-TW" b="1" kern="0" dirty="0">
                <a:latin typeface="標楷體" pitchFamily="65" charset="-120"/>
                <a:ea typeface="標楷體" pitchFamily="65" charset="-120"/>
                <a:cs typeface="Times New Roman" panose="02020603050405020304" pitchFamily="18" charset="0"/>
              </a:rPr>
              <a:t>2</a:t>
            </a:r>
            <a:r>
              <a:rPr lang="zh-TW" altLang="en-US" b="1" kern="0" dirty="0">
                <a:latin typeface="標楷體" pitchFamily="65" charset="-120"/>
                <a:ea typeface="標楷體" pitchFamily="65" charset="-120"/>
                <a:cs typeface="Times New Roman" panose="02020603050405020304" pitchFamily="18" charset="0"/>
              </a:rPr>
              <a:t>年。</a:t>
            </a:r>
            <a:endParaRPr lang="en-US" altLang="zh-TW" b="1" kern="0" dirty="0">
              <a:latin typeface="標楷體" pitchFamily="65" charset="-120"/>
              <a:ea typeface="標楷體" pitchFamily="65" charset="-120"/>
              <a:cs typeface="Times New Roman" panose="02020603050405020304" pitchFamily="18" charset="0"/>
            </a:endParaRPr>
          </a:p>
          <a:p>
            <a:pPr marL="1073150" defTabSz="898525">
              <a:defRPr/>
            </a:pPr>
            <a:endParaRPr lang="zh-TW" altLang="en-US" b="1" dirty="0" smtClean="0">
              <a:solidFill>
                <a:schemeClr val="tx2">
                  <a:lumMod val="50000"/>
                </a:schemeClr>
              </a:solidFill>
              <a:latin typeface="標楷體" panose="03000509000000000000" pitchFamily="65" charset="-120"/>
              <a:ea typeface="標楷體" panose="03000509000000000000" pitchFamily="65" charset="-120"/>
            </a:endParaRPr>
          </a:p>
          <a:p>
            <a:pPr marL="898525" indent="-357188" defTabSz="898525">
              <a:defRPr/>
            </a:pPr>
            <a:r>
              <a:rPr lang="en-US" altLang="zh-TW" b="1" dirty="0" smtClean="0">
                <a:solidFill>
                  <a:srgbClr val="3366FF"/>
                </a:solidFill>
                <a:latin typeface="標楷體" panose="03000509000000000000" pitchFamily="65" charset="-120"/>
                <a:ea typeface="標楷體" panose="03000509000000000000" pitchFamily="65" charset="-120"/>
              </a:rPr>
              <a:t>3.</a:t>
            </a:r>
            <a:r>
              <a:rPr lang="zh-TW" altLang="en-US" b="1" dirty="0" smtClean="0">
                <a:solidFill>
                  <a:srgbClr val="3366FF"/>
                </a:solidFill>
                <a:latin typeface="標楷體" panose="03000509000000000000" pitchFamily="65" charset="-120"/>
                <a:ea typeface="標楷體" panose="03000509000000000000" pitchFamily="65" charset="-120"/>
              </a:rPr>
              <a:t>觀音廠房及土地</a:t>
            </a:r>
            <a:r>
              <a:rPr lang="zh-TW" altLang="en-US" b="1" kern="0" dirty="0" smtClean="0">
                <a:solidFill>
                  <a:srgbClr val="3366FF"/>
                </a:solidFill>
                <a:ea typeface="標楷體" pitchFamily="65" charset="-120"/>
                <a:cs typeface="Times New Roman" panose="02020603050405020304" pitchFamily="18" charset="0"/>
              </a:rPr>
              <a:t>：評估出租或出售</a:t>
            </a:r>
            <a:endParaRPr lang="en-US" altLang="zh-TW" b="1" kern="0" dirty="0" smtClean="0">
              <a:solidFill>
                <a:srgbClr val="3366FF"/>
              </a:solidFill>
              <a:ea typeface="標楷體" pitchFamily="65" charset="-120"/>
              <a:cs typeface="Times New Roman" panose="02020603050405020304" pitchFamily="18" charset="0"/>
            </a:endParaRPr>
          </a:p>
          <a:p>
            <a:pPr marL="1614488" indent="-363538" defTabSz="1074738">
              <a:defRPr/>
            </a:pPr>
            <a:endParaRPr lang="en-US" altLang="zh-TW" sz="1600" b="1" kern="0" dirty="0" smtClean="0">
              <a:ea typeface="標楷體" pitchFamily="65" charset="-120"/>
              <a:cs typeface="Times New Roman" panose="02020603050405020304" pitchFamily="18" charset="0"/>
            </a:endParaRPr>
          </a:p>
          <a:p>
            <a:pPr marL="898525" indent="-276225" defTabSz="1074738">
              <a:defRPr/>
            </a:pPr>
            <a:endParaRPr lang="zh-CN" altLang="en-US" sz="1600" kern="0" dirty="0">
              <a:ea typeface="標楷體" pitchFamily="65" charset="-120"/>
              <a:cs typeface="Times New Roman" panose="02020603050405020304" pitchFamily="18" charset="0"/>
            </a:endParaRPr>
          </a:p>
        </p:txBody>
      </p:sp>
      <p:sp>
        <p:nvSpPr>
          <p:cNvPr id="4" name="投影片編號版面配置區 3"/>
          <p:cNvSpPr txBox="1">
            <a:spLocks/>
          </p:cNvSpPr>
          <p:nvPr/>
        </p:nvSpPr>
        <p:spPr>
          <a:xfrm>
            <a:off x="7884368" y="6165304"/>
            <a:ext cx="720080" cy="432048"/>
          </a:xfrm>
          <a:prstGeom prst="ellipse">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0F57FC0-FB17-4F21-A88B-31C004544A48}" type="slidenum">
              <a:rPr kumimoji="0" lang="zh-TW" altLang="en-US" sz="1800" b="1" i="0" u="none" strike="noStrike" kern="1200" cap="none" spc="0" normalizeH="0" baseline="0" noProof="0" smtClean="0">
                <a:ln>
                  <a:noFill/>
                </a:ln>
                <a:solidFill>
                  <a:srgbClr val="FF0000"/>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zh-TW" altLang="en-US" sz="1800" b="1" i="0" u="none" strike="noStrike" kern="1200" cap="none" spc="0" normalizeH="0" baseline="0" noProof="0" dirty="0">
              <a:ln>
                <a:noFill/>
              </a:ln>
              <a:solidFill>
                <a:srgbClr val="FF0000"/>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39552" y="-99392"/>
            <a:ext cx="8075240" cy="620688"/>
          </a:xfrm>
        </p:spPr>
        <p:txBody>
          <a:bodyPr>
            <a:normAutofit/>
          </a:bodyPr>
          <a:lstStyle/>
          <a:p>
            <a:r>
              <a:rPr lang="zh-TW" altLang="en-US" sz="2900" b="1" kern="0" dirty="0" smtClean="0">
                <a:solidFill>
                  <a:schemeClr val="bg1"/>
                </a:solidFill>
                <a:uFill>
                  <a:solidFill>
                    <a:srgbClr val="0070C0"/>
                  </a:solidFill>
                </a:uFill>
                <a:latin typeface="標楷體" panose="03000509000000000000" pitchFamily="65" charset="-120"/>
                <a:ea typeface="標楷體" panose="03000509000000000000" pitchFamily="65" charset="-120"/>
                <a:cs typeface="+mn-cs"/>
              </a:rPr>
              <a:t>泰豐工商綜合區說明</a:t>
            </a:r>
          </a:p>
        </p:txBody>
      </p:sp>
      <p:pic>
        <p:nvPicPr>
          <p:cNvPr id="5" name="Picture 3"/>
          <p:cNvPicPr>
            <a:picLocks noGrp="1" noChangeAspect="1" noChangeArrowheads="1"/>
          </p:cNvPicPr>
          <p:nvPr>
            <p:ph idx="1"/>
          </p:nvPr>
        </p:nvPicPr>
        <p:blipFill>
          <a:blip r:embed="rId2" cstate="print"/>
          <a:srcRect/>
          <a:stretch>
            <a:fillRect/>
          </a:stretch>
        </p:blipFill>
        <p:spPr bwMode="auto">
          <a:xfrm>
            <a:off x="0" y="764704"/>
            <a:ext cx="9144000" cy="6093296"/>
          </a:xfrm>
          <a:prstGeom prst="rect">
            <a:avLst/>
          </a:prstGeom>
          <a:noFill/>
          <a:ln w="9525">
            <a:noFill/>
            <a:miter lim="800000"/>
            <a:headEnd/>
            <a:tailEnd/>
          </a:ln>
          <a:effectLst/>
        </p:spPr>
      </p:pic>
      <p:sp>
        <p:nvSpPr>
          <p:cNvPr id="4" name="投影片編號版面配置區 3"/>
          <p:cNvSpPr txBox="1">
            <a:spLocks/>
          </p:cNvSpPr>
          <p:nvPr/>
        </p:nvSpPr>
        <p:spPr>
          <a:xfrm>
            <a:off x="7884368" y="6165304"/>
            <a:ext cx="864096" cy="432048"/>
          </a:xfrm>
          <a:prstGeom prst="ellipse">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0F57FC0-FB17-4F21-A88B-31C004544A48}" type="slidenum">
              <a:rPr kumimoji="0" lang="zh-TW" altLang="en-US" sz="1800" b="1" i="0" u="none" strike="noStrike" kern="1200" cap="none" spc="0" normalizeH="0" baseline="0" noProof="0" smtClean="0">
                <a:ln>
                  <a:noFill/>
                </a:ln>
                <a:solidFill>
                  <a:srgbClr val="FF0000"/>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zh-TW" altLang="en-US" sz="1800" b="1" i="0" u="none" strike="noStrike" kern="1200" cap="none" spc="0" normalizeH="0" baseline="0" noProof="0" dirty="0">
              <a:ln>
                <a:noFill/>
              </a:ln>
              <a:solidFill>
                <a:srgbClr val="FF0000"/>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0" y="-99392"/>
            <a:ext cx="8229600" cy="562074"/>
          </a:xfrm>
        </p:spPr>
        <p:txBody>
          <a:bodyPr>
            <a:normAutofit fontScale="90000"/>
          </a:bodyPr>
          <a:lstStyle/>
          <a:p>
            <a:r>
              <a:rPr lang="zh-TW" altLang="en-US" sz="3200" b="1" kern="0" dirty="0" smtClean="0">
                <a:solidFill>
                  <a:schemeClr val="bg1"/>
                </a:solidFill>
                <a:uFill>
                  <a:solidFill>
                    <a:srgbClr val="0070C0"/>
                  </a:solidFill>
                </a:uFill>
                <a:latin typeface="標楷體" panose="03000509000000000000" pitchFamily="65" charset="-120"/>
                <a:ea typeface="標楷體" panose="03000509000000000000" pitchFamily="65" charset="-120"/>
                <a:cs typeface="+mn-cs"/>
              </a:rPr>
              <a:t>桃園市中壢區泰豐自辦市地重劃說明</a:t>
            </a:r>
            <a:endParaRPr lang="zh-TW" altLang="en-US" sz="3200" b="1" kern="0" dirty="0">
              <a:solidFill>
                <a:schemeClr val="bg1"/>
              </a:solidFill>
              <a:uFill>
                <a:solidFill>
                  <a:srgbClr val="0070C0"/>
                </a:solidFill>
              </a:uFill>
              <a:latin typeface="標楷體" panose="03000509000000000000" pitchFamily="65" charset="-120"/>
              <a:ea typeface="標楷體" panose="03000509000000000000" pitchFamily="65" charset="-120"/>
              <a:cs typeface="+mn-cs"/>
            </a:endParaRPr>
          </a:p>
        </p:txBody>
      </p:sp>
      <p:pic>
        <p:nvPicPr>
          <p:cNvPr id="5" name="Picture 2"/>
          <p:cNvPicPr>
            <a:picLocks noGrp="1" noChangeAspect="1" noChangeArrowheads="1"/>
          </p:cNvPicPr>
          <p:nvPr>
            <p:ph idx="1"/>
          </p:nvPr>
        </p:nvPicPr>
        <p:blipFill>
          <a:blip r:embed="rId2" cstate="print"/>
          <a:srcRect/>
          <a:stretch>
            <a:fillRect/>
          </a:stretch>
        </p:blipFill>
        <p:spPr bwMode="auto">
          <a:xfrm>
            <a:off x="1" y="620688"/>
            <a:ext cx="9143999" cy="6021288"/>
          </a:xfrm>
          <a:prstGeom prst="rect">
            <a:avLst/>
          </a:prstGeom>
          <a:noFill/>
          <a:ln w="9525">
            <a:noFill/>
            <a:miter lim="800000"/>
            <a:headEnd/>
            <a:tailEnd/>
          </a:ln>
          <a:effectLst/>
        </p:spPr>
      </p:pic>
      <p:sp>
        <p:nvSpPr>
          <p:cNvPr id="4" name="投影片編號版面配置區 3"/>
          <p:cNvSpPr txBox="1">
            <a:spLocks/>
          </p:cNvSpPr>
          <p:nvPr/>
        </p:nvSpPr>
        <p:spPr>
          <a:xfrm>
            <a:off x="7956376" y="6309320"/>
            <a:ext cx="864096" cy="432048"/>
          </a:xfrm>
          <a:prstGeom prst="ellipse">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0F57FC0-FB17-4F21-A88B-31C004544A48}" type="slidenum">
              <a:rPr kumimoji="0" lang="zh-TW" altLang="en-US" sz="1800" b="1" i="0" u="none" strike="noStrike" kern="1200" cap="none" spc="0" normalizeH="0" baseline="0" noProof="0" smtClean="0">
                <a:ln>
                  <a:noFill/>
                </a:ln>
                <a:solidFill>
                  <a:srgbClr val="FF0000"/>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zh-TW" altLang="en-US" sz="1800" b="1" i="0" u="none" strike="noStrike" kern="1200" cap="none" spc="0" normalizeH="0" baseline="0" noProof="0" dirty="0">
              <a:ln>
                <a:noFill/>
              </a:ln>
              <a:solidFill>
                <a:srgbClr val="FF0000"/>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3801" name="Text Box 9"/>
          <p:cNvSpPr txBox="1">
            <a:spLocks noChangeArrowheads="1"/>
          </p:cNvSpPr>
          <p:nvPr/>
        </p:nvSpPr>
        <p:spPr bwMode="auto">
          <a:xfrm>
            <a:off x="2987824" y="1988840"/>
            <a:ext cx="3613682" cy="1938992"/>
          </a:xfrm>
          <a:prstGeom prst="rect">
            <a:avLst/>
          </a:prstGeom>
          <a:noFill/>
          <a:ln w="9525">
            <a:noFill/>
            <a:miter lim="800000"/>
            <a:headEnd/>
            <a:tailEnd/>
          </a:ln>
          <a:effectLst/>
        </p:spPr>
        <p:txBody>
          <a:bodyPr wrap="none">
            <a:spAutoFit/>
          </a:bodyPr>
          <a:lstStyle/>
          <a:p>
            <a:pPr algn="ctr">
              <a:defRPr/>
            </a:pPr>
            <a:r>
              <a:rPr lang="en-US" altLang="zh-TW" sz="4000" b="1" dirty="0">
                <a:effectLst>
                  <a:outerShdw blurRad="38100" dist="38100" dir="2700000" algn="tl">
                    <a:srgbClr val="C0C0C0"/>
                  </a:outerShdw>
                </a:effectLst>
                <a:ea typeface="新細明體" pitchFamily="18" charset="-120"/>
              </a:rPr>
              <a:t>Q&amp;A</a:t>
            </a:r>
          </a:p>
          <a:p>
            <a:pPr algn="ctr">
              <a:defRPr/>
            </a:pPr>
            <a:endParaRPr lang="en-US" altLang="zh-TW" sz="4000" b="1" dirty="0">
              <a:effectLst>
                <a:outerShdw blurRad="38100" dist="38100" dir="2700000" algn="tl">
                  <a:srgbClr val="C0C0C0"/>
                </a:outerShdw>
              </a:effectLst>
              <a:ea typeface="新細明體" pitchFamily="18" charset="-120"/>
            </a:endParaRPr>
          </a:p>
          <a:p>
            <a:pPr>
              <a:defRPr/>
            </a:pPr>
            <a:r>
              <a:rPr lang="en-US" altLang="zh-TW" sz="4000" b="1" dirty="0">
                <a:effectLst>
                  <a:outerShdw blurRad="38100" dist="38100" dir="2700000" algn="tl">
                    <a:srgbClr val="C0C0C0"/>
                  </a:outerShdw>
                </a:effectLst>
                <a:ea typeface="新細明體" pitchFamily="18" charset="-120"/>
              </a:rPr>
              <a:t>THANK YOU !</a:t>
            </a:r>
            <a:endParaRPr lang="zh-TW" altLang="en-US" sz="4000" b="1" dirty="0">
              <a:effectLst>
                <a:outerShdw blurRad="38100" dist="38100" dir="2700000" algn="tl">
                  <a:srgbClr val="C0C0C0"/>
                </a:outerShdw>
              </a:effectLst>
              <a:ea typeface="新細明體" pitchFamily="18" charset="-120"/>
            </a:endParaRPr>
          </a:p>
        </p:txBody>
      </p:sp>
      <p:sp>
        <p:nvSpPr>
          <p:cNvPr id="4" name="投影片編號版面配置區 3"/>
          <p:cNvSpPr txBox="1">
            <a:spLocks/>
          </p:cNvSpPr>
          <p:nvPr/>
        </p:nvSpPr>
        <p:spPr>
          <a:xfrm>
            <a:off x="8100392" y="6165304"/>
            <a:ext cx="936104" cy="432048"/>
          </a:xfrm>
          <a:prstGeom prst="ellipse">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0F57FC0-FB17-4F21-A88B-31C004544A48}" type="slidenum">
              <a:rPr kumimoji="0" lang="zh-TW" altLang="en-US" sz="1800" b="1" i="0" u="none" strike="noStrike" kern="1200" cap="none" spc="0" normalizeH="0" baseline="0" noProof="0" smtClean="0">
                <a:ln>
                  <a:noFill/>
                </a:ln>
                <a:solidFill>
                  <a:srgbClr val="FF0000"/>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zh-TW" altLang="en-US" sz="1800" b="1" i="0" u="none" strike="noStrike" kern="1200" cap="none" spc="0" normalizeH="0" baseline="0" noProof="0" dirty="0">
              <a:ln>
                <a:noFill/>
              </a:ln>
              <a:solidFill>
                <a:srgbClr val="FF0000"/>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075" name="Text Box 15"/>
          <p:cNvSpPr txBox="1">
            <a:spLocks noChangeArrowheads="1"/>
          </p:cNvSpPr>
          <p:nvPr/>
        </p:nvSpPr>
        <p:spPr bwMode="auto">
          <a:xfrm>
            <a:off x="1187450" y="1988839"/>
            <a:ext cx="7416998" cy="1938992"/>
          </a:xfrm>
          <a:prstGeom prst="rect">
            <a:avLst/>
          </a:prstGeom>
          <a:noFill/>
          <a:ln w="9525">
            <a:noFill/>
            <a:miter lim="800000"/>
            <a:headEnd/>
            <a:tailEnd/>
          </a:ln>
        </p:spPr>
        <p:txBody>
          <a:bodyPr wrap="square">
            <a:spAutoFit/>
          </a:bodyPr>
          <a:lstStyle/>
          <a:p>
            <a:pPr algn="ctr">
              <a:spcBef>
                <a:spcPct val="50000"/>
              </a:spcBef>
            </a:pPr>
            <a:r>
              <a:rPr lang="zh-TW" altLang="en-US" sz="6000" b="1" dirty="0">
                <a:solidFill>
                  <a:schemeClr val="bg1"/>
                </a:solidFill>
                <a:latin typeface="標楷體" panose="03000509000000000000" pitchFamily="65" charset="-120"/>
                <a:ea typeface="標楷體" panose="03000509000000000000" pitchFamily="65" charset="-120"/>
              </a:rPr>
              <a:t>泰豐輪胎</a:t>
            </a:r>
            <a:endParaRPr lang="en-US" altLang="zh-TW" sz="6000" b="1" dirty="0">
              <a:solidFill>
                <a:schemeClr val="bg1"/>
              </a:solidFill>
              <a:latin typeface="標楷體" panose="03000509000000000000" pitchFamily="65" charset="-120"/>
              <a:ea typeface="標楷體" panose="03000509000000000000" pitchFamily="65" charset="-120"/>
            </a:endParaRPr>
          </a:p>
          <a:p>
            <a:pPr algn="ctr">
              <a:spcBef>
                <a:spcPct val="50000"/>
              </a:spcBef>
            </a:pPr>
            <a:r>
              <a:rPr lang="en-US" altLang="zh-TW" sz="4000" b="1" dirty="0">
                <a:solidFill>
                  <a:schemeClr val="bg1"/>
                </a:solidFill>
                <a:latin typeface="標楷體" panose="03000509000000000000" pitchFamily="65" charset="-120"/>
                <a:ea typeface="標楷體" panose="03000509000000000000" pitchFamily="65" charset="-120"/>
              </a:rPr>
              <a:t>Federal co.</a:t>
            </a:r>
          </a:p>
        </p:txBody>
      </p:sp>
      <p:sp>
        <p:nvSpPr>
          <p:cNvPr id="6" name="內容版面配置區 3">
            <a:extLst>
              <a:ext uri="{FF2B5EF4-FFF2-40B4-BE49-F238E27FC236}">
                <a16:creationId xmlns="" xmlns:a16="http://schemas.microsoft.com/office/drawing/2014/main" id="{4F4A221A-2C7A-4CCA-AD93-DA3627A26EB6}"/>
              </a:ext>
            </a:extLst>
          </p:cNvPr>
          <p:cNvSpPr txBox="1">
            <a:spLocks/>
          </p:cNvSpPr>
          <p:nvPr/>
        </p:nvSpPr>
        <p:spPr>
          <a:xfrm>
            <a:off x="2411760" y="1484784"/>
            <a:ext cx="6192688" cy="4968552"/>
          </a:xfrm>
          <a:prstGeom prst="rect">
            <a:avLst/>
          </a:prstGeom>
        </p:spPr>
        <p:txBody>
          <a:bodyPr>
            <a:normAutofit fontScale="25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fontAlgn="auto">
              <a:lnSpc>
                <a:spcPct val="90000"/>
              </a:lnSpc>
              <a:spcAft>
                <a:spcPts val="0"/>
              </a:spcAft>
              <a:buFont typeface="Arial" panose="020B0604020202020204" pitchFamily="34" charset="0"/>
              <a:buNone/>
            </a:pPr>
            <a:r>
              <a:rPr kumimoji="0" lang="en-US" altLang="zh-TW" sz="1800" dirty="0"/>
              <a:t> </a:t>
            </a:r>
          </a:p>
          <a:p>
            <a:pPr marL="0" indent="0" fontAlgn="auto">
              <a:lnSpc>
                <a:spcPct val="90000"/>
              </a:lnSpc>
              <a:spcAft>
                <a:spcPts val="0"/>
              </a:spcAft>
              <a:buFont typeface="Arial" panose="020B0604020202020204" pitchFamily="34" charset="0"/>
              <a:buNone/>
            </a:pPr>
            <a:r>
              <a:rPr kumimoji="0" lang="zh-TW" altLang="en-US" sz="9600" dirty="0">
                <a:latin typeface="標楷體" panose="03000509000000000000" pitchFamily="65" charset="-120"/>
                <a:ea typeface="標楷體" panose="03000509000000000000" pitchFamily="65" charset="-120"/>
              </a:rPr>
              <a:t>本簡報是建立於本公司從各項來源所取得之資訊。有些 資訊可能受未來不確定性因素影響，致使與原先本公司 對於未來前景的說明迥異。未來若有變更或調整時，請 以公開資訊觀測站公告資訊為依據。</a:t>
            </a:r>
            <a:endParaRPr kumimoji="0" lang="en-US" altLang="zh-TW" sz="9600" dirty="0">
              <a:latin typeface="標楷體" panose="03000509000000000000" pitchFamily="65" charset="-120"/>
              <a:ea typeface="標楷體" panose="03000509000000000000" pitchFamily="65" charset="-120"/>
            </a:endParaRPr>
          </a:p>
          <a:p>
            <a:pPr marL="0" indent="0" fontAlgn="auto">
              <a:lnSpc>
                <a:spcPct val="90000"/>
              </a:lnSpc>
              <a:spcAft>
                <a:spcPts val="0"/>
              </a:spcAft>
              <a:buFont typeface="Arial" panose="020B0604020202020204" pitchFamily="34" charset="0"/>
              <a:buNone/>
            </a:pPr>
            <a:endParaRPr kumimoji="0" lang="en-US" altLang="zh-TW" sz="9600" dirty="0">
              <a:latin typeface="標楷體" panose="03000509000000000000" pitchFamily="65" charset="-120"/>
              <a:ea typeface="標楷體" panose="03000509000000000000" pitchFamily="65" charset="-120"/>
            </a:endParaRPr>
          </a:p>
          <a:p>
            <a:pPr marL="0" indent="0" fontAlgn="auto">
              <a:lnSpc>
                <a:spcPct val="90000"/>
              </a:lnSpc>
              <a:spcAft>
                <a:spcPts val="0"/>
              </a:spcAft>
              <a:buFont typeface="Arial" panose="020B0604020202020204" pitchFamily="34" charset="0"/>
              <a:buNone/>
            </a:pPr>
            <a:r>
              <a:rPr kumimoji="0" lang="en-US" altLang="zh-TW" sz="9600" dirty="0">
                <a:latin typeface="Times New Roman" panose="02020603050405020304" pitchFamily="18" charset="0"/>
                <a:ea typeface="標楷體" panose="03000509000000000000" pitchFamily="65" charset="-120"/>
                <a:cs typeface="Times New Roman" panose="02020603050405020304" pitchFamily="18" charset="0"/>
              </a:rPr>
              <a:t>This presentation is based on the information obtained from various sources which the Company believes to be reliable. But at some point in the future, there are a variety of factors which could cause actual results to differ materially from those statements. Therefore, please refer to the information on MOPS website as the main basis if any adjustment has been made.</a:t>
            </a:r>
          </a:p>
          <a:p>
            <a:pPr marL="0" indent="0" fontAlgn="auto">
              <a:lnSpc>
                <a:spcPct val="90000"/>
              </a:lnSpc>
              <a:spcAft>
                <a:spcPts val="0"/>
              </a:spcAft>
              <a:buFont typeface="Arial" panose="020B0604020202020204" pitchFamily="34" charset="0"/>
              <a:buNone/>
            </a:pPr>
            <a:r>
              <a:rPr kumimoji="0" lang="en-US" altLang="zh-TW" sz="11200" dirty="0">
                <a:latin typeface="標楷體" panose="03000509000000000000" pitchFamily="65" charset="-120"/>
                <a:ea typeface="標楷體" panose="03000509000000000000" pitchFamily="65" charset="-120"/>
              </a:rPr>
              <a:t> </a:t>
            </a:r>
            <a:endParaRPr kumimoji="0" lang="zh-TW" altLang="en-US" sz="11200" dirty="0">
              <a:latin typeface="標楷體" panose="03000509000000000000" pitchFamily="65" charset="-120"/>
              <a:ea typeface="標楷體" panose="03000509000000000000" pitchFamily="65" charset="-120"/>
            </a:endParaRPr>
          </a:p>
        </p:txBody>
      </p:sp>
      <p:sp>
        <p:nvSpPr>
          <p:cNvPr id="7" name="標題 1">
            <a:extLst>
              <a:ext uri="{FF2B5EF4-FFF2-40B4-BE49-F238E27FC236}">
                <a16:creationId xmlns="" xmlns:a16="http://schemas.microsoft.com/office/drawing/2014/main" id="{0700D0B2-04B7-4C64-9AD7-5A90C2E4576A}"/>
              </a:ext>
            </a:extLst>
          </p:cNvPr>
          <p:cNvSpPr>
            <a:spLocks noGrp="1"/>
          </p:cNvSpPr>
          <p:nvPr>
            <p:ph type="title"/>
          </p:nvPr>
        </p:nvSpPr>
        <p:spPr>
          <a:xfrm>
            <a:off x="1907704" y="731837"/>
            <a:ext cx="7056784" cy="608931"/>
          </a:xfrm>
        </p:spPr>
        <p:txBody>
          <a:bodyPr anchor="ctr">
            <a:normAutofit/>
          </a:bodyPr>
          <a:lstStyle/>
          <a:p>
            <a:r>
              <a:rPr lang="zh-TW" altLang="en-US" sz="3200" u="sng" dirty="0">
                <a:latin typeface="標楷體" panose="03000509000000000000" pitchFamily="65" charset="-120"/>
                <a:ea typeface="標楷體" panose="03000509000000000000" pitchFamily="65" charset="-120"/>
              </a:rPr>
              <a:t>免責聲明 </a:t>
            </a:r>
            <a:r>
              <a:rPr lang="en-US" altLang="zh-TW" sz="3200" u="sng" dirty="0">
                <a:latin typeface="標楷體" panose="03000509000000000000" pitchFamily="65" charset="-120"/>
                <a:ea typeface="標楷體" panose="03000509000000000000" pitchFamily="65" charset="-120"/>
              </a:rPr>
              <a:t>Safe Harbor Notice</a:t>
            </a:r>
            <a:endParaRPr lang="zh-TW" altLang="en-US" sz="3200" u="sng" dirty="0">
              <a:latin typeface="標楷體" panose="03000509000000000000" pitchFamily="65" charset="-120"/>
              <a:ea typeface="標楷體" panose="03000509000000000000" pitchFamily="65" charset="-120"/>
            </a:endParaRPr>
          </a:p>
        </p:txBody>
      </p:sp>
      <p:sp>
        <p:nvSpPr>
          <p:cNvPr id="8" name="投影片編號版面配置區 3"/>
          <p:cNvSpPr txBox="1">
            <a:spLocks/>
          </p:cNvSpPr>
          <p:nvPr/>
        </p:nvSpPr>
        <p:spPr>
          <a:xfrm>
            <a:off x="7884368" y="6165304"/>
            <a:ext cx="576064" cy="432048"/>
          </a:xfrm>
          <a:prstGeom prst="ellipse">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0F57FC0-FB17-4F21-A88B-31C004544A48}" type="slidenum">
              <a:rPr kumimoji="0" lang="zh-TW" altLang="en-US" sz="1800" b="1" i="0" u="none" strike="noStrike" kern="1200" cap="none" spc="0" normalizeH="0" baseline="0" noProof="0" smtClean="0">
                <a:ln>
                  <a:noFill/>
                </a:ln>
                <a:solidFill>
                  <a:srgbClr val="FF0000"/>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zh-TW" altLang="en-US" sz="1800" b="1" i="0" u="none" strike="noStrike" kern="1200" cap="none" spc="0" normalizeH="0" baseline="0" noProof="0" dirty="0">
              <a:ln>
                <a:noFill/>
              </a:ln>
              <a:solidFill>
                <a:srgbClr val="FF0000"/>
              </a:solidFill>
              <a:effectLst/>
              <a:uLnTx/>
              <a:uFillTx/>
              <a:latin typeface="+mn-lt"/>
              <a:ea typeface="+mn-ea"/>
              <a:cs typeface="+mn-cs"/>
            </a:endParaRPr>
          </a:p>
        </p:txBody>
      </p:sp>
    </p:spTree>
    <p:extLst>
      <p:ext uri="{BB962C8B-B14F-4D97-AF65-F5344CB8AC3E}">
        <p14:creationId xmlns:p14="http://schemas.microsoft.com/office/powerpoint/2010/main" val="36939120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4584" y="0"/>
            <a:ext cx="9144000" cy="6858000"/>
          </a:xfrm>
          <a:prstGeom prst="rect">
            <a:avLst/>
          </a:prstGeom>
        </p:spPr>
      </p:pic>
      <p:sp>
        <p:nvSpPr>
          <p:cNvPr id="3075" name="Text Box 15"/>
          <p:cNvSpPr txBox="1">
            <a:spLocks noChangeArrowheads="1"/>
          </p:cNvSpPr>
          <p:nvPr/>
        </p:nvSpPr>
        <p:spPr bwMode="auto">
          <a:xfrm>
            <a:off x="1187450" y="1988840"/>
            <a:ext cx="7129463" cy="1938992"/>
          </a:xfrm>
          <a:prstGeom prst="rect">
            <a:avLst/>
          </a:prstGeom>
          <a:noFill/>
          <a:ln w="9525">
            <a:noFill/>
            <a:miter lim="800000"/>
            <a:headEnd/>
            <a:tailEnd/>
          </a:ln>
        </p:spPr>
        <p:txBody>
          <a:bodyPr wrap="square">
            <a:spAutoFit/>
          </a:bodyPr>
          <a:lstStyle/>
          <a:p>
            <a:pPr algn="ctr">
              <a:spcBef>
                <a:spcPct val="50000"/>
              </a:spcBef>
            </a:pPr>
            <a:r>
              <a:rPr lang="zh-TW" altLang="en-US" sz="6000" b="1" dirty="0">
                <a:solidFill>
                  <a:schemeClr val="bg1"/>
                </a:solidFill>
                <a:latin typeface="標楷體" panose="03000509000000000000" pitchFamily="65" charset="-120"/>
                <a:ea typeface="標楷體" panose="03000509000000000000" pitchFamily="65" charset="-120"/>
              </a:rPr>
              <a:t>泰豐輪胎</a:t>
            </a:r>
            <a:endParaRPr lang="en-US" altLang="zh-TW" sz="6000" b="1" dirty="0">
              <a:solidFill>
                <a:schemeClr val="bg1"/>
              </a:solidFill>
              <a:latin typeface="標楷體" panose="03000509000000000000" pitchFamily="65" charset="-120"/>
              <a:ea typeface="標楷體" panose="03000509000000000000" pitchFamily="65" charset="-120"/>
            </a:endParaRPr>
          </a:p>
          <a:p>
            <a:pPr algn="ctr">
              <a:spcBef>
                <a:spcPct val="50000"/>
              </a:spcBef>
            </a:pPr>
            <a:r>
              <a:rPr lang="en-US" altLang="zh-TW" sz="4000" b="1" dirty="0">
                <a:solidFill>
                  <a:schemeClr val="bg1"/>
                </a:solidFill>
                <a:latin typeface="標楷體" panose="03000509000000000000" pitchFamily="65" charset="-120"/>
                <a:ea typeface="標楷體" panose="03000509000000000000" pitchFamily="65" charset="-120"/>
              </a:rPr>
              <a:t>Federal co.</a:t>
            </a:r>
          </a:p>
        </p:txBody>
      </p:sp>
      <p:sp>
        <p:nvSpPr>
          <p:cNvPr id="8" name="Text Box 3"/>
          <p:cNvSpPr txBox="1">
            <a:spLocks noChangeArrowheads="1"/>
          </p:cNvSpPr>
          <p:nvPr/>
        </p:nvSpPr>
        <p:spPr bwMode="auto">
          <a:xfrm>
            <a:off x="3419872" y="1157842"/>
            <a:ext cx="4536504" cy="830997"/>
          </a:xfrm>
          <a:prstGeom prst="rect">
            <a:avLst/>
          </a:prstGeom>
          <a:noFill/>
          <a:ln w="9525">
            <a:noFill/>
            <a:miter lim="800000"/>
            <a:headEnd/>
            <a:tailEnd/>
          </a:ln>
        </p:spPr>
        <p:txBody>
          <a:bodyPr wrap="square" anchor="ctr">
            <a:spAutoFit/>
          </a:bodyPr>
          <a:lstStyle/>
          <a:p>
            <a:pPr algn="ctr"/>
            <a:r>
              <a:rPr lang="zh-TW" altLang="en-US" sz="4800" b="1" dirty="0">
                <a:ea typeface="標楷體" panose="03000509000000000000" pitchFamily="65" charset="-120"/>
                <a:cs typeface="Times New Roman" panose="02020603050405020304" pitchFamily="18" charset="0"/>
              </a:rPr>
              <a:t>綱要 </a:t>
            </a:r>
            <a:r>
              <a:rPr lang="en-US" altLang="zh-TW" b="1" dirty="0">
                <a:ea typeface="標楷體" panose="03000509000000000000" pitchFamily="65" charset="-120"/>
                <a:cs typeface="Times New Roman" panose="02020603050405020304" pitchFamily="18" charset="0"/>
              </a:rPr>
              <a:t>Table of contents</a:t>
            </a:r>
            <a:endParaRPr lang="zh-TW" altLang="en-US" b="1" dirty="0">
              <a:ea typeface="標楷體" panose="03000509000000000000" pitchFamily="65" charset="-120"/>
              <a:cs typeface="Times New Roman" panose="02020603050405020304" pitchFamily="18" charset="0"/>
            </a:endParaRPr>
          </a:p>
        </p:txBody>
      </p:sp>
      <p:sp>
        <p:nvSpPr>
          <p:cNvPr id="9" name="內容版面配置區 4"/>
          <p:cNvSpPr txBox="1">
            <a:spLocks/>
          </p:cNvSpPr>
          <p:nvPr/>
        </p:nvSpPr>
        <p:spPr bwMode="auto">
          <a:xfrm>
            <a:off x="1259632" y="2420888"/>
            <a:ext cx="7488832" cy="2448775"/>
          </a:xfrm>
          <a:prstGeom prst="rect">
            <a:avLst/>
          </a:prstGeom>
          <a:noFill/>
          <a:ln>
            <a:noFill/>
            <a:miter lim="800000"/>
            <a:headEnd/>
            <a:tailEnd/>
          </a:ln>
        </p:spPr>
        <p:txBody>
          <a:bodyPr vert="horz" wrap="square" lIns="91440" tIns="45720" rIns="91440" bIns="45720" numCol="1" anchor="t" anchorCtr="0" compatLnSpc="1">
            <a:prstTxWarp prst="textNoShape">
              <a:avLst/>
            </a:prstTxWarp>
            <a:noAutofit/>
          </a:bodyPr>
          <a:lstStyle>
            <a:lvl1pPr marL="0" indent="0" algn="r" rtl="0" eaLnBrk="1" latinLnBrk="0" hangingPunct="1">
              <a:spcBef>
                <a:spcPts val="600"/>
              </a:spcBef>
              <a:buClr>
                <a:schemeClr val="accent1"/>
              </a:buClr>
              <a:buSzPct val="76000"/>
              <a:buFont typeface="Wingdings 3"/>
              <a:buNone/>
              <a:defRPr kumimoji="0" sz="2000" kern="1200">
                <a:solidFill>
                  <a:schemeClr val="tx2"/>
                </a:solidFill>
                <a:latin typeface="+mj-lt"/>
                <a:ea typeface="+mj-ea"/>
                <a:cs typeface="+mj-cs"/>
              </a:defRPr>
            </a:lvl1pPr>
            <a:lvl2pPr marL="457200" indent="0" algn="ctr" rtl="0" eaLnBrk="1" latinLnBrk="0" hangingPunct="1">
              <a:spcBef>
                <a:spcPts val="500"/>
              </a:spcBef>
              <a:buClr>
                <a:schemeClr val="accent2"/>
              </a:buClr>
              <a:buSzPct val="76000"/>
              <a:buFont typeface="Wingdings 3"/>
              <a:buNone/>
              <a:defRPr kumimoji="0" sz="2300" kern="1200">
                <a:solidFill>
                  <a:schemeClr val="tx2"/>
                </a:solidFill>
                <a:latin typeface="+mn-lt"/>
                <a:ea typeface="+mn-ea"/>
                <a:cs typeface="+mn-cs"/>
              </a:defRPr>
            </a:lvl2pPr>
            <a:lvl3pPr marL="914400" indent="0" algn="ctr" rtl="0" eaLnBrk="1" latinLnBrk="0" hangingPunct="1">
              <a:spcBef>
                <a:spcPts val="500"/>
              </a:spcBef>
              <a:buClr>
                <a:schemeClr val="bg1">
                  <a:shade val="50000"/>
                </a:schemeClr>
              </a:buClr>
              <a:buSzPct val="76000"/>
              <a:buFont typeface="Wingdings 3"/>
              <a:buNone/>
              <a:defRPr kumimoji="0" sz="2000" kern="1200">
                <a:solidFill>
                  <a:schemeClr val="tx1"/>
                </a:solidFill>
                <a:latin typeface="+mn-lt"/>
                <a:ea typeface="+mn-ea"/>
                <a:cs typeface="+mn-cs"/>
              </a:defRPr>
            </a:lvl3pPr>
            <a:lvl4pPr marL="1371600" indent="0" algn="ctr" rtl="0" eaLnBrk="1" latinLnBrk="0" hangingPunct="1">
              <a:spcBef>
                <a:spcPts val="400"/>
              </a:spcBef>
              <a:buClr>
                <a:schemeClr val="accent2">
                  <a:shade val="75000"/>
                </a:schemeClr>
              </a:buClr>
              <a:buSzPct val="70000"/>
              <a:buFont typeface="Wingdings"/>
              <a:buNone/>
              <a:defRPr kumimoji="0" sz="1800" kern="1200">
                <a:solidFill>
                  <a:schemeClr val="tx1"/>
                </a:solidFill>
                <a:latin typeface="+mn-lt"/>
                <a:ea typeface="+mn-ea"/>
                <a:cs typeface="+mn-cs"/>
              </a:defRPr>
            </a:lvl4pPr>
            <a:lvl5pPr marL="1828800" indent="0" algn="ctr" rtl="0" eaLnBrk="1" latinLnBrk="0" hangingPunct="1">
              <a:spcBef>
                <a:spcPts val="300"/>
              </a:spcBef>
              <a:buClr>
                <a:schemeClr val="accent2"/>
              </a:buClr>
              <a:buSzPct val="70000"/>
              <a:buFont typeface="Wingdings"/>
              <a:buNone/>
              <a:defRPr kumimoji="0" sz="1600" kern="1200">
                <a:solidFill>
                  <a:schemeClr val="tx1"/>
                </a:solidFill>
                <a:latin typeface="+mn-lt"/>
                <a:ea typeface="+mn-ea"/>
                <a:cs typeface="+mn-cs"/>
              </a:defRPr>
            </a:lvl5pPr>
            <a:lvl6pPr marL="2286000" indent="0" algn="ctr" rtl="0" eaLnBrk="1" latinLnBrk="0" hangingPunct="1">
              <a:spcBef>
                <a:spcPts val="300"/>
              </a:spcBef>
              <a:buClr>
                <a:srgbClr val="9FB8CD">
                  <a:shade val="75000"/>
                </a:srgbClr>
              </a:buClr>
              <a:buSzPct val="75000"/>
              <a:buFont typeface="Wingdings 3"/>
              <a:buNone/>
              <a:defRPr kumimoji="0" lang="en-US" sz="1600" kern="1200" smtClean="0">
                <a:solidFill>
                  <a:schemeClr val="tx1"/>
                </a:solidFill>
                <a:latin typeface="+mn-lt"/>
                <a:ea typeface="+mn-ea"/>
                <a:cs typeface="+mn-cs"/>
              </a:defRPr>
            </a:lvl6pPr>
            <a:lvl7pPr marL="2743200" indent="0" algn="ctr" rtl="0" eaLnBrk="1" latinLnBrk="0" hangingPunct="1">
              <a:spcBef>
                <a:spcPts val="300"/>
              </a:spcBef>
              <a:buClr>
                <a:srgbClr val="727CA3">
                  <a:shade val="75000"/>
                </a:srgbClr>
              </a:buClr>
              <a:buSzPct val="75000"/>
              <a:buFont typeface="Wingdings 3"/>
              <a:buNone/>
              <a:defRPr kumimoji="0" lang="en-US" sz="1400" kern="1200" smtClean="0">
                <a:solidFill>
                  <a:schemeClr val="tx1"/>
                </a:solidFill>
                <a:latin typeface="+mn-lt"/>
                <a:ea typeface="+mn-ea"/>
                <a:cs typeface="+mn-cs"/>
              </a:defRPr>
            </a:lvl7pPr>
            <a:lvl8pPr marL="3200400" indent="0" algn="ctr" rtl="0" eaLnBrk="1" latinLnBrk="0" hangingPunct="1">
              <a:spcBef>
                <a:spcPts val="300"/>
              </a:spcBef>
              <a:buClr>
                <a:prstClr val="white">
                  <a:shade val="50000"/>
                </a:prstClr>
              </a:buClr>
              <a:buSzPct val="75000"/>
              <a:buFont typeface="Wingdings 3"/>
              <a:buNone/>
              <a:defRPr kumimoji="0" lang="en-US" sz="1400" kern="1200" smtClean="0">
                <a:solidFill>
                  <a:schemeClr val="tx1"/>
                </a:solidFill>
                <a:latin typeface="+mn-lt"/>
                <a:ea typeface="+mn-ea"/>
                <a:cs typeface="+mn-cs"/>
              </a:defRPr>
            </a:lvl8pPr>
            <a:lvl9pPr marL="3657600" indent="0" algn="ctr" rtl="0" eaLnBrk="1" latinLnBrk="0" hangingPunct="1">
              <a:spcBef>
                <a:spcPts val="300"/>
              </a:spcBef>
              <a:buClr>
                <a:srgbClr val="9FB8CD"/>
              </a:buClr>
              <a:buSzPct val="75000"/>
              <a:buFont typeface="Wingdings 3"/>
              <a:buNone/>
              <a:defRPr kumimoji="0" lang="en-US" sz="1200" kern="1200" smtClean="0">
                <a:solidFill>
                  <a:schemeClr val="tx1"/>
                </a:solidFill>
                <a:latin typeface="+mn-lt"/>
                <a:ea typeface="+mn-ea"/>
                <a:cs typeface="+mn-cs"/>
              </a:defRPr>
            </a:lvl9pPr>
          </a:lstStyle>
          <a:p>
            <a:pPr marL="901700" indent="-457200" algn="l" fontAlgn="auto">
              <a:spcAft>
                <a:spcPts val="600"/>
              </a:spcAft>
              <a:buClrTx/>
              <a:buFont typeface="+mj-lt"/>
              <a:buAutoNum type="arabicPeriod"/>
              <a:tabLst>
                <a:tab pos="715963" algn="l"/>
              </a:tabLst>
            </a:pPr>
            <a:r>
              <a:rPr lang="zh-TW" altLang="en-US" sz="32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公司簡介 </a:t>
            </a:r>
            <a:r>
              <a:rPr lang="en-US" altLang="zh-TW" sz="32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Company Introduction</a:t>
            </a:r>
          </a:p>
          <a:p>
            <a:pPr marL="901700" indent="-457200" algn="l" fontAlgn="auto">
              <a:spcAft>
                <a:spcPts val="600"/>
              </a:spcAft>
              <a:buClrTx/>
              <a:buFont typeface="+mj-lt"/>
              <a:buAutoNum type="arabicPeriod"/>
            </a:pPr>
            <a:r>
              <a:rPr lang="zh-TW" altLang="en-US" sz="32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營運報告 </a:t>
            </a:r>
            <a:r>
              <a:rPr lang="en-US" altLang="zh-TW" sz="3200" dirty="0">
                <a:solidFill>
                  <a:schemeClr val="tx1"/>
                </a:solidFill>
                <a:latin typeface="Times New Roman" panose="02020603050405020304" pitchFamily="18" charset="0"/>
                <a:cs typeface="Times New Roman" panose="02020603050405020304" pitchFamily="18" charset="0"/>
              </a:rPr>
              <a:t>Operating  Report</a:t>
            </a:r>
            <a:endParaRPr lang="en-US" altLang="zh-TW" sz="32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pPr marL="901700" indent="-457200" algn="l" fontAlgn="auto">
              <a:spcAft>
                <a:spcPts val="600"/>
              </a:spcAft>
              <a:buClrTx/>
              <a:buFont typeface="+mj-lt"/>
              <a:buAutoNum type="arabicPeriod"/>
            </a:pPr>
            <a:r>
              <a:rPr lang="zh-TW" altLang="en-US" sz="32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未來展望 </a:t>
            </a:r>
            <a:r>
              <a:rPr lang="en-US" altLang="zh-TW" sz="3200" dirty="0">
                <a:solidFill>
                  <a:schemeClr val="tx1"/>
                </a:solidFill>
                <a:latin typeface="Times New Roman" panose="02020603050405020304" pitchFamily="18" charset="0"/>
                <a:cs typeface="Times New Roman" panose="02020603050405020304" pitchFamily="18" charset="0"/>
              </a:rPr>
              <a:t>Future  Prospects </a:t>
            </a:r>
            <a:endParaRPr lang="en-US" altLang="zh-TW" sz="32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pPr marL="901700" indent="-457200" algn="l" fontAlgn="auto">
              <a:spcAft>
                <a:spcPts val="600"/>
              </a:spcAft>
              <a:buClrTx/>
              <a:buFont typeface="+mj-lt"/>
              <a:buAutoNum type="arabicPeriod"/>
            </a:pPr>
            <a:r>
              <a:rPr lang="en-US" altLang="zh-TW" sz="32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Q&amp;A</a:t>
            </a:r>
          </a:p>
          <a:p>
            <a:pPr marL="542925" indent="-98425" algn="l" fontAlgn="auto">
              <a:spcAft>
                <a:spcPts val="600"/>
              </a:spcAft>
              <a:buClrTx/>
              <a:buFont typeface="+mj-lt"/>
              <a:buAutoNum type="arabicPeriod"/>
            </a:pPr>
            <a:endParaRPr lang="en-US" altLang="zh-TW" sz="3200" dirty="0">
              <a:solidFill>
                <a:schemeClr val="tx1"/>
              </a:solidFill>
              <a:latin typeface="標楷體" panose="03000509000000000000" pitchFamily="65" charset="-120"/>
              <a:ea typeface="標楷體" panose="03000509000000000000" pitchFamily="65" charset="-120"/>
            </a:endParaRPr>
          </a:p>
          <a:p>
            <a:pPr lvl="1" algn="l" fontAlgn="auto">
              <a:spcAft>
                <a:spcPts val="0"/>
              </a:spcAft>
            </a:pPr>
            <a:endParaRPr lang="en-US" altLang="zh-TW" sz="3200" dirty="0">
              <a:solidFill>
                <a:schemeClr val="tx1"/>
              </a:solidFill>
              <a:latin typeface="Arial Black" pitchFamily="34" charset="0"/>
            </a:endParaRPr>
          </a:p>
          <a:p>
            <a:pPr fontAlgn="auto">
              <a:spcAft>
                <a:spcPts val="0"/>
              </a:spcAft>
            </a:pPr>
            <a:endParaRPr lang="en-US" altLang="zh-TW" sz="3200" dirty="0">
              <a:solidFill>
                <a:schemeClr val="tx1"/>
              </a:solidFill>
              <a:latin typeface="Arial Black" pitchFamily="34" charset="0"/>
            </a:endParaRPr>
          </a:p>
          <a:p>
            <a:pPr fontAlgn="auto">
              <a:spcAft>
                <a:spcPts val="0"/>
              </a:spcAft>
            </a:pPr>
            <a:endParaRPr lang="en-US" altLang="zh-TW" sz="3200" dirty="0">
              <a:solidFill>
                <a:schemeClr val="tx1"/>
              </a:solidFill>
              <a:latin typeface="Arial Black" pitchFamily="34" charset="0"/>
            </a:endParaRPr>
          </a:p>
          <a:p>
            <a:pPr fontAlgn="auto">
              <a:spcAft>
                <a:spcPts val="0"/>
              </a:spcAft>
            </a:pPr>
            <a:endParaRPr lang="en-US" altLang="zh-TW" sz="3200" dirty="0">
              <a:solidFill>
                <a:schemeClr val="tx1"/>
              </a:solidFill>
            </a:endParaRPr>
          </a:p>
          <a:p>
            <a:pPr fontAlgn="auto">
              <a:spcAft>
                <a:spcPts val="0"/>
              </a:spcAft>
            </a:pPr>
            <a:endParaRPr lang="zh-TW" altLang="en-US" sz="3200" dirty="0">
              <a:solidFill>
                <a:schemeClr val="tx1"/>
              </a:solidFill>
            </a:endParaRPr>
          </a:p>
        </p:txBody>
      </p:sp>
      <p:sp>
        <p:nvSpPr>
          <p:cNvPr id="6" name="投影片編號版面配置區 3"/>
          <p:cNvSpPr txBox="1">
            <a:spLocks/>
          </p:cNvSpPr>
          <p:nvPr/>
        </p:nvSpPr>
        <p:spPr>
          <a:xfrm>
            <a:off x="7884368" y="6165304"/>
            <a:ext cx="576064" cy="432048"/>
          </a:xfrm>
          <a:prstGeom prst="ellipse">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0F57FC0-FB17-4F21-A88B-31C004544A48}" type="slidenum">
              <a:rPr kumimoji="0" lang="zh-TW" altLang="en-US" sz="1800" b="1" i="0" u="none" strike="noStrike" kern="1200" cap="none" spc="0" normalizeH="0" baseline="0" noProof="0" smtClean="0">
                <a:ln>
                  <a:noFill/>
                </a:ln>
                <a:solidFill>
                  <a:srgbClr val="FF0000"/>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a:t>
            </a:fld>
            <a:endParaRPr kumimoji="0" lang="zh-TW" altLang="en-US" sz="1800" b="1" i="0" u="none" strike="noStrike" kern="1200" cap="none" spc="0" normalizeH="0" baseline="0" noProof="0" dirty="0">
              <a:ln>
                <a:noFill/>
              </a:ln>
              <a:solidFill>
                <a:srgbClr val="FF0000"/>
              </a:solidFill>
              <a:effectLst/>
              <a:uLnTx/>
              <a:uFillTx/>
              <a:latin typeface="+mn-lt"/>
              <a:ea typeface="+mn-ea"/>
              <a:cs typeface="+mn-cs"/>
            </a:endParaRPr>
          </a:p>
        </p:txBody>
      </p:sp>
    </p:spTree>
    <p:extLst>
      <p:ext uri="{BB962C8B-B14F-4D97-AF65-F5344CB8AC3E}">
        <p14:creationId xmlns:p14="http://schemas.microsoft.com/office/powerpoint/2010/main" val="16536960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utoShape 2" descr="https://www.federaltire.com/tc/images/corporate_history.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9" name="Rectangle 6"/>
          <p:cNvSpPr txBox="1">
            <a:spLocks noChangeArrowheads="1"/>
          </p:cNvSpPr>
          <p:nvPr/>
        </p:nvSpPr>
        <p:spPr>
          <a:xfrm>
            <a:off x="395536" y="235892"/>
            <a:ext cx="8029054" cy="769593"/>
          </a:xfrm>
          <a:prstGeom prst="rect">
            <a:avLst/>
          </a:prstGeom>
          <a:noFill/>
        </p:spPr>
        <p:txBody>
          <a:bodyPr/>
          <a:lstStyle/>
          <a:p>
            <a:pPr>
              <a:defRPr/>
            </a:pPr>
            <a:r>
              <a:rPr lang="zh-TW" altLang="en-US" sz="3200" b="1" kern="0" dirty="0">
                <a:latin typeface="標楷體" panose="03000509000000000000" pitchFamily="65" charset="-120"/>
                <a:ea typeface="標楷體" panose="03000509000000000000" pitchFamily="65" charset="-120"/>
              </a:rPr>
              <a:t>  </a:t>
            </a:r>
            <a:r>
              <a:rPr lang="en-US" altLang="zh-TW" sz="3200" b="1" kern="0" dirty="0">
                <a:latin typeface="標楷體" panose="03000509000000000000" pitchFamily="65" charset="-120"/>
                <a:ea typeface="標楷體" panose="03000509000000000000" pitchFamily="65" charset="-120"/>
              </a:rPr>
              <a:t>1.</a:t>
            </a:r>
            <a:r>
              <a:rPr lang="zh-TW" altLang="en-US" sz="3200" b="1" u="heavy" kern="0" dirty="0">
                <a:uFill>
                  <a:solidFill>
                    <a:srgbClr val="0070C0"/>
                  </a:solidFill>
                </a:uFill>
                <a:latin typeface="標楷體" panose="03000509000000000000" pitchFamily="65" charset="-120"/>
                <a:ea typeface="標楷體" panose="03000509000000000000" pitchFamily="65" charset="-120"/>
              </a:rPr>
              <a:t>公司簡介</a:t>
            </a:r>
            <a:r>
              <a:rPr lang="en-US" altLang="zh-TW" sz="3200" b="1" kern="0" dirty="0">
                <a:latin typeface="標楷體" panose="03000509000000000000" pitchFamily="65" charset="-120"/>
                <a:ea typeface="標楷體" panose="03000509000000000000" pitchFamily="65" charset="-120"/>
              </a:rPr>
              <a:t>(</a:t>
            </a:r>
            <a:r>
              <a:rPr lang="en-US" altLang="zh-TW" sz="3200" dirty="0">
                <a:latin typeface="標楷體" panose="03000509000000000000" pitchFamily="65" charset="-120"/>
                <a:ea typeface="標楷體" panose="03000509000000000000" pitchFamily="65" charset="-120"/>
              </a:rPr>
              <a:t>Company Introduction)</a:t>
            </a:r>
            <a:endParaRPr lang="zh-CN" altLang="en-US" sz="3200" b="1" kern="0" dirty="0">
              <a:latin typeface="標楷體" panose="03000509000000000000" pitchFamily="65" charset="-120"/>
              <a:ea typeface="標楷體" panose="03000509000000000000" pitchFamily="65" charset="-120"/>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88024" y="1124744"/>
            <a:ext cx="3960440" cy="51125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矩形 1"/>
          <p:cNvSpPr/>
          <p:nvPr/>
        </p:nvSpPr>
        <p:spPr>
          <a:xfrm>
            <a:off x="381167" y="1295758"/>
            <a:ext cx="4392488" cy="4770537"/>
          </a:xfrm>
          <a:prstGeom prst="rect">
            <a:avLst/>
          </a:prstGeom>
        </p:spPr>
        <p:txBody>
          <a:bodyPr wrap="square">
            <a:spAutoFit/>
          </a:bodyPr>
          <a:lstStyle/>
          <a:p>
            <a:pPr marL="1270">
              <a:spcAft>
                <a:spcPts val="0"/>
              </a:spcAft>
            </a:pPr>
            <a:r>
              <a:rPr lang="zh-TW" altLang="zh-TW" sz="1600" kern="100" dirty="0">
                <a:ea typeface="標楷體" panose="03000509000000000000" pitchFamily="65" charset="-120"/>
                <a:cs typeface="Times New Roman" panose="02020603050405020304" pitchFamily="18" charset="0"/>
              </a:rPr>
              <a:t>創立日期：</a:t>
            </a:r>
            <a:r>
              <a:rPr lang="en-US" altLang="zh-TW" sz="1600" kern="100" dirty="0">
                <a:ea typeface="標楷體" panose="03000509000000000000" pitchFamily="65" charset="-120"/>
                <a:cs typeface="Times New Roman" panose="02020603050405020304" pitchFamily="18" charset="0"/>
              </a:rPr>
              <a:t>1955</a:t>
            </a:r>
            <a:r>
              <a:rPr lang="zh-TW" altLang="zh-TW" sz="1600" kern="100" dirty="0">
                <a:ea typeface="標楷體" panose="03000509000000000000" pitchFamily="65" charset="-120"/>
                <a:cs typeface="Times New Roman" panose="02020603050405020304" pitchFamily="18" charset="0"/>
              </a:rPr>
              <a:t>年</a:t>
            </a:r>
            <a:r>
              <a:rPr lang="en-US" altLang="zh-TW" sz="1600" kern="100" dirty="0">
                <a:ea typeface="標楷體" panose="03000509000000000000" pitchFamily="65" charset="-120"/>
                <a:cs typeface="Times New Roman" panose="02020603050405020304" pitchFamily="18" charset="0"/>
              </a:rPr>
              <a:t>11</a:t>
            </a:r>
            <a:r>
              <a:rPr lang="zh-TW" altLang="zh-TW" sz="1600" kern="100" dirty="0">
                <a:ea typeface="標楷體" panose="03000509000000000000" pitchFamily="65" charset="-120"/>
                <a:cs typeface="Times New Roman" panose="02020603050405020304" pitchFamily="18" charset="0"/>
              </a:rPr>
              <a:t>月 </a:t>
            </a:r>
          </a:p>
          <a:p>
            <a:pPr marL="635">
              <a:spcAft>
                <a:spcPts val="0"/>
              </a:spcAft>
            </a:pPr>
            <a:r>
              <a:rPr lang="en-US" altLang="zh-TW" sz="1600" kern="100" dirty="0">
                <a:ea typeface="標楷體" panose="03000509000000000000" pitchFamily="65" charset="-120"/>
                <a:cs typeface="Times New Roman" panose="02020603050405020304" pitchFamily="18" charset="0"/>
              </a:rPr>
              <a:t>Foundation</a:t>
            </a:r>
            <a:r>
              <a:rPr lang="zh-TW" altLang="zh-TW" sz="1600" kern="100" dirty="0">
                <a:ea typeface="標楷體" panose="03000509000000000000" pitchFamily="65" charset="-120"/>
                <a:cs typeface="Times New Roman" panose="02020603050405020304" pitchFamily="18" charset="0"/>
              </a:rPr>
              <a:t>：</a:t>
            </a:r>
            <a:r>
              <a:rPr lang="en-US" altLang="zh-TW" sz="1600" kern="100" dirty="0">
                <a:ea typeface="標楷體" panose="03000509000000000000" pitchFamily="65" charset="-120"/>
                <a:cs typeface="Times New Roman" panose="02020603050405020304" pitchFamily="18" charset="0"/>
              </a:rPr>
              <a:t>Nov., 1955  </a:t>
            </a:r>
            <a:endParaRPr lang="zh-TW" altLang="zh-TW" sz="1600" kern="100" dirty="0">
              <a:ea typeface="標楷體" panose="03000509000000000000" pitchFamily="65" charset="-120"/>
              <a:cs typeface="Times New Roman" panose="02020603050405020304" pitchFamily="18" charset="0"/>
            </a:endParaRPr>
          </a:p>
          <a:p>
            <a:pPr marL="1270">
              <a:spcAft>
                <a:spcPts val="0"/>
              </a:spcAft>
            </a:pPr>
            <a:r>
              <a:rPr lang="zh-TW" altLang="zh-TW" sz="1600" kern="100" dirty="0">
                <a:ea typeface="標楷體" panose="03000509000000000000" pitchFamily="65" charset="-120"/>
                <a:cs typeface="Times New Roman" panose="02020603050405020304" pitchFamily="18" charset="0"/>
              </a:rPr>
              <a:t>上市日期：</a:t>
            </a:r>
            <a:r>
              <a:rPr lang="en-US" altLang="zh-TW" sz="1600" kern="100" dirty="0">
                <a:ea typeface="標楷體" panose="03000509000000000000" pitchFamily="65" charset="-120"/>
                <a:cs typeface="Times New Roman" panose="02020603050405020304" pitchFamily="18" charset="0"/>
              </a:rPr>
              <a:t>1979</a:t>
            </a:r>
            <a:r>
              <a:rPr lang="zh-TW" altLang="zh-TW" sz="1600" kern="100" dirty="0">
                <a:ea typeface="標楷體" panose="03000509000000000000" pitchFamily="65" charset="-120"/>
                <a:cs typeface="Times New Roman" panose="02020603050405020304" pitchFamily="18" charset="0"/>
              </a:rPr>
              <a:t>年</a:t>
            </a:r>
            <a:r>
              <a:rPr lang="en-US" altLang="zh-TW" sz="1600" kern="100" dirty="0">
                <a:ea typeface="標楷體" panose="03000509000000000000" pitchFamily="65" charset="-120"/>
                <a:cs typeface="Times New Roman" panose="02020603050405020304" pitchFamily="18" charset="0"/>
              </a:rPr>
              <a:t>7</a:t>
            </a:r>
            <a:r>
              <a:rPr lang="zh-TW" altLang="zh-TW" sz="1600" kern="100" dirty="0">
                <a:ea typeface="標楷體" panose="03000509000000000000" pitchFamily="65" charset="-120"/>
                <a:cs typeface="Times New Roman" panose="02020603050405020304" pitchFamily="18" charset="0"/>
              </a:rPr>
              <a:t>月 </a:t>
            </a:r>
          </a:p>
          <a:p>
            <a:pPr marL="635">
              <a:spcAft>
                <a:spcPts val="0"/>
              </a:spcAft>
            </a:pPr>
            <a:r>
              <a:rPr lang="en-US" altLang="zh-TW" sz="1600" kern="100" dirty="0">
                <a:ea typeface="標楷體" panose="03000509000000000000" pitchFamily="65" charset="-120"/>
                <a:cs typeface="Times New Roman" panose="02020603050405020304" pitchFamily="18" charset="0"/>
              </a:rPr>
              <a:t>IPO</a:t>
            </a:r>
            <a:r>
              <a:rPr lang="zh-TW" altLang="zh-TW" sz="1600" kern="100" dirty="0">
                <a:ea typeface="標楷體" panose="03000509000000000000" pitchFamily="65" charset="-120"/>
                <a:cs typeface="Times New Roman" panose="02020603050405020304" pitchFamily="18" charset="0"/>
              </a:rPr>
              <a:t>：</a:t>
            </a:r>
            <a:r>
              <a:rPr lang="en-US" altLang="zh-TW" sz="1600" kern="100" dirty="0">
                <a:ea typeface="標楷體" panose="03000509000000000000" pitchFamily="65" charset="-120"/>
                <a:cs typeface="Times New Roman" panose="02020603050405020304" pitchFamily="18" charset="0"/>
              </a:rPr>
              <a:t>Jul., 1979 </a:t>
            </a:r>
            <a:endParaRPr lang="zh-TW" altLang="zh-TW" sz="1600" kern="100" dirty="0">
              <a:ea typeface="標楷體" panose="03000509000000000000" pitchFamily="65" charset="-120"/>
              <a:cs typeface="Times New Roman" panose="02020603050405020304" pitchFamily="18" charset="0"/>
            </a:endParaRPr>
          </a:p>
          <a:p>
            <a:pPr marL="1270">
              <a:spcAft>
                <a:spcPts val="0"/>
              </a:spcAft>
            </a:pPr>
            <a:r>
              <a:rPr lang="zh-TW" altLang="zh-TW" sz="1600" kern="100" dirty="0">
                <a:ea typeface="標楷體" panose="03000509000000000000" pitchFamily="65" charset="-120"/>
                <a:cs typeface="Times New Roman" panose="02020603050405020304" pitchFamily="18" charset="0"/>
              </a:rPr>
              <a:t>營運總部：台灣桃園 </a:t>
            </a:r>
          </a:p>
          <a:p>
            <a:pPr marL="635">
              <a:spcAft>
                <a:spcPts val="0"/>
              </a:spcAft>
            </a:pPr>
            <a:r>
              <a:rPr lang="en-US" altLang="zh-TW" sz="1600" kern="100" dirty="0">
                <a:ea typeface="標楷體" panose="03000509000000000000" pitchFamily="65" charset="-120"/>
                <a:cs typeface="Times New Roman" panose="02020603050405020304" pitchFamily="18" charset="0"/>
              </a:rPr>
              <a:t>Headquarter</a:t>
            </a:r>
            <a:r>
              <a:rPr lang="zh-TW" altLang="zh-TW" sz="1600" kern="100" dirty="0">
                <a:ea typeface="標楷體" panose="03000509000000000000" pitchFamily="65" charset="-120"/>
                <a:cs typeface="Times New Roman" panose="02020603050405020304" pitchFamily="18" charset="0"/>
              </a:rPr>
              <a:t>：</a:t>
            </a:r>
            <a:r>
              <a:rPr lang="en-US" altLang="zh-TW" sz="1600" kern="100" dirty="0">
                <a:ea typeface="標楷體" panose="03000509000000000000" pitchFamily="65" charset="-120"/>
                <a:cs typeface="Times New Roman" panose="02020603050405020304" pitchFamily="18" charset="0"/>
              </a:rPr>
              <a:t>Taoyuan , Taiwan </a:t>
            </a:r>
          </a:p>
          <a:p>
            <a:pPr marL="1270">
              <a:spcAft>
                <a:spcPts val="0"/>
              </a:spcAft>
            </a:pPr>
            <a:r>
              <a:rPr lang="zh-TW" altLang="en-US" sz="1600" kern="100" dirty="0">
                <a:solidFill>
                  <a:srgbClr val="3366FF"/>
                </a:solidFill>
                <a:ea typeface="標楷體" panose="03000509000000000000" pitchFamily="65" charset="-120"/>
                <a:cs typeface="Times New Roman" panose="02020603050405020304" pitchFamily="18" charset="0"/>
              </a:rPr>
              <a:t>生產基地</a:t>
            </a:r>
            <a:r>
              <a:rPr lang="zh-TW" altLang="zh-TW" sz="1600" kern="100" dirty="0">
                <a:solidFill>
                  <a:srgbClr val="3366FF"/>
                </a:solidFill>
                <a:ea typeface="標楷體" panose="03000509000000000000" pitchFamily="65" charset="-120"/>
                <a:cs typeface="Times New Roman" panose="02020603050405020304" pitchFamily="18" charset="0"/>
              </a:rPr>
              <a:t>：</a:t>
            </a:r>
            <a:r>
              <a:rPr lang="zh-TW" altLang="en-US" sz="1600" kern="100" dirty="0">
                <a:solidFill>
                  <a:srgbClr val="3366FF"/>
                </a:solidFill>
                <a:ea typeface="標楷體" panose="03000509000000000000" pitchFamily="65" charset="-120"/>
                <a:cs typeface="Times New Roman" panose="02020603050405020304" pitchFamily="18" charset="0"/>
              </a:rPr>
              <a:t>觀音廠</a:t>
            </a:r>
            <a:r>
              <a:rPr lang="zh-TW" altLang="zh-TW" sz="1600" kern="100" dirty="0">
                <a:solidFill>
                  <a:srgbClr val="3366FF"/>
                </a:solidFill>
                <a:ea typeface="標楷體" panose="03000509000000000000" pitchFamily="65" charset="-120"/>
                <a:cs typeface="Times New Roman" panose="02020603050405020304" pitchFamily="18" charset="0"/>
              </a:rPr>
              <a:t> </a:t>
            </a:r>
            <a:r>
              <a:rPr lang="en-US" altLang="zh-TW" sz="1600" kern="100" dirty="0" smtClean="0">
                <a:solidFill>
                  <a:srgbClr val="3366FF"/>
                </a:solidFill>
                <a:ea typeface="標楷體" panose="03000509000000000000" pitchFamily="65" charset="-120"/>
                <a:cs typeface="Times New Roman" panose="02020603050405020304" pitchFamily="18" charset="0"/>
              </a:rPr>
              <a:t>(</a:t>
            </a:r>
            <a:r>
              <a:rPr lang="zh-TW" altLang="en-US" sz="1600" kern="100" dirty="0" smtClean="0">
                <a:solidFill>
                  <a:srgbClr val="3366FF"/>
                </a:solidFill>
                <a:ea typeface="標楷體" panose="03000509000000000000" pitchFamily="65" charset="-120"/>
                <a:cs typeface="Times New Roman" panose="02020603050405020304" pitchFamily="18" charset="0"/>
              </a:rPr>
              <a:t>已停產</a:t>
            </a:r>
            <a:r>
              <a:rPr lang="en-US" altLang="zh-TW" sz="1600" kern="100" dirty="0" smtClean="0">
                <a:solidFill>
                  <a:srgbClr val="3366FF"/>
                </a:solidFill>
                <a:ea typeface="標楷體" panose="03000509000000000000" pitchFamily="65" charset="-120"/>
                <a:cs typeface="Times New Roman" panose="02020603050405020304" pitchFamily="18" charset="0"/>
              </a:rPr>
              <a:t>)</a:t>
            </a:r>
            <a:endParaRPr lang="zh-TW" altLang="zh-TW" sz="1600" kern="100" dirty="0">
              <a:solidFill>
                <a:srgbClr val="3366FF"/>
              </a:solidFill>
              <a:ea typeface="標楷體" panose="03000509000000000000" pitchFamily="65" charset="-120"/>
              <a:cs typeface="Times New Roman" panose="02020603050405020304" pitchFamily="18" charset="0"/>
            </a:endParaRPr>
          </a:p>
          <a:p>
            <a:pPr marL="635">
              <a:spcAft>
                <a:spcPts val="0"/>
              </a:spcAft>
            </a:pPr>
            <a:r>
              <a:rPr lang="en-US" altLang="zh-TW" sz="1600" kern="100" dirty="0">
                <a:ea typeface="標楷體" panose="03000509000000000000" pitchFamily="65" charset="-120"/>
                <a:cs typeface="Times New Roman" panose="02020603050405020304" pitchFamily="18" charset="0"/>
              </a:rPr>
              <a:t>Production Plants</a:t>
            </a:r>
            <a:r>
              <a:rPr lang="zh-TW" altLang="zh-TW" sz="1600" kern="100" dirty="0">
                <a:ea typeface="標楷體" panose="03000509000000000000" pitchFamily="65" charset="-120"/>
                <a:cs typeface="Times New Roman" panose="02020603050405020304" pitchFamily="18" charset="0"/>
              </a:rPr>
              <a:t>：</a:t>
            </a:r>
            <a:r>
              <a:rPr lang="en-US" altLang="zh-TW" sz="1600" kern="100" dirty="0">
                <a:ea typeface="標楷體" panose="03000509000000000000" pitchFamily="65" charset="-120"/>
                <a:cs typeface="Times New Roman" panose="02020603050405020304" pitchFamily="18" charset="0"/>
              </a:rPr>
              <a:t>Chungli Plant/Guanyin Plant</a:t>
            </a:r>
          </a:p>
          <a:p>
            <a:pPr marL="635">
              <a:spcAft>
                <a:spcPts val="0"/>
              </a:spcAft>
            </a:pPr>
            <a:r>
              <a:rPr lang="zh-TW" altLang="zh-TW" sz="1600" kern="100" dirty="0">
                <a:solidFill>
                  <a:srgbClr val="3366FF"/>
                </a:solidFill>
                <a:ea typeface="標楷體" panose="03000509000000000000" pitchFamily="65" charset="-120"/>
                <a:cs typeface="Times New Roman" panose="02020603050405020304" pitchFamily="18" charset="0"/>
              </a:rPr>
              <a:t>資本額：新台幣</a:t>
            </a:r>
            <a:r>
              <a:rPr lang="en-US" altLang="zh-TW" sz="1600" kern="100" dirty="0">
                <a:solidFill>
                  <a:srgbClr val="3366FF"/>
                </a:solidFill>
                <a:ea typeface="標楷體" panose="03000509000000000000" pitchFamily="65" charset="-120"/>
                <a:cs typeface="Times New Roman" panose="02020603050405020304" pitchFamily="18" charset="0"/>
              </a:rPr>
              <a:t>47.33</a:t>
            </a:r>
            <a:r>
              <a:rPr lang="zh-TW" altLang="zh-TW" sz="1600" kern="100" dirty="0">
                <a:solidFill>
                  <a:srgbClr val="3366FF"/>
                </a:solidFill>
                <a:ea typeface="標楷體" panose="03000509000000000000" pitchFamily="65" charset="-120"/>
                <a:cs typeface="Times New Roman" panose="02020603050405020304" pitchFamily="18" charset="0"/>
              </a:rPr>
              <a:t>億元 </a:t>
            </a:r>
          </a:p>
          <a:p>
            <a:pPr marL="635">
              <a:spcAft>
                <a:spcPts val="0"/>
              </a:spcAft>
            </a:pPr>
            <a:r>
              <a:rPr lang="en-US" altLang="zh-TW" sz="1600" kern="100" dirty="0">
                <a:ea typeface="標楷體" panose="03000509000000000000" pitchFamily="65" charset="-120"/>
                <a:cs typeface="Times New Roman" panose="02020603050405020304" pitchFamily="18" charset="0"/>
              </a:rPr>
              <a:t>Capital</a:t>
            </a:r>
            <a:r>
              <a:rPr lang="zh-TW" altLang="zh-TW" sz="1600" kern="100" dirty="0">
                <a:ea typeface="標楷體" panose="03000509000000000000" pitchFamily="65" charset="-120"/>
                <a:cs typeface="Times New Roman" panose="02020603050405020304" pitchFamily="18" charset="0"/>
              </a:rPr>
              <a:t>：</a:t>
            </a:r>
            <a:r>
              <a:rPr lang="en-US" altLang="zh-TW" sz="1600" kern="100" dirty="0">
                <a:ea typeface="標楷體" panose="03000509000000000000" pitchFamily="65" charset="-120"/>
                <a:cs typeface="Times New Roman" panose="02020603050405020304" pitchFamily="18" charset="0"/>
              </a:rPr>
              <a:t>TWD </a:t>
            </a:r>
            <a:r>
              <a:rPr lang="en-US" altLang="zh-TW" sz="1600" kern="100" dirty="0" smtClean="0">
                <a:ea typeface="標楷體" panose="03000509000000000000" pitchFamily="65" charset="-120"/>
                <a:cs typeface="Times New Roman" panose="02020603050405020304" pitchFamily="18" charset="0"/>
              </a:rPr>
              <a:t>4.733 </a:t>
            </a:r>
            <a:r>
              <a:rPr lang="en-US" altLang="zh-TW" sz="1600" kern="100" dirty="0">
                <a:ea typeface="標楷體" panose="03000509000000000000" pitchFamily="65" charset="-120"/>
                <a:cs typeface="Times New Roman" panose="02020603050405020304" pitchFamily="18" charset="0"/>
              </a:rPr>
              <a:t>billion  </a:t>
            </a:r>
            <a:endParaRPr lang="zh-TW" altLang="zh-TW" sz="1600" kern="100" dirty="0">
              <a:ea typeface="標楷體" panose="03000509000000000000" pitchFamily="65" charset="-120"/>
              <a:cs typeface="Times New Roman" panose="02020603050405020304" pitchFamily="18" charset="0"/>
            </a:endParaRPr>
          </a:p>
          <a:p>
            <a:pPr marL="1270">
              <a:spcAft>
                <a:spcPts val="0"/>
              </a:spcAft>
            </a:pPr>
            <a:r>
              <a:rPr lang="zh-TW" altLang="zh-TW" sz="1600" kern="100" dirty="0">
                <a:ea typeface="標楷體" panose="03000509000000000000" pitchFamily="65" charset="-120"/>
                <a:cs typeface="Times New Roman" panose="02020603050405020304" pitchFamily="18" charset="0"/>
              </a:rPr>
              <a:t>董事長： </a:t>
            </a:r>
            <a:r>
              <a:rPr lang="zh-TW" altLang="en-US" sz="1600" kern="100" dirty="0" smtClean="0">
                <a:ea typeface="標楷體" panose="03000509000000000000" pitchFamily="65" charset="-120"/>
                <a:cs typeface="Times New Roman" panose="02020603050405020304" pitchFamily="18" charset="0"/>
              </a:rPr>
              <a:t>郭林諒</a:t>
            </a:r>
            <a:endParaRPr lang="zh-TW" altLang="zh-TW" sz="1600" kern="100" dirty="0">
              <a:ea typeface="標楷體" panose="03000509000000000000" pitchFamily="65" charset="-120"/>
              <a:cs typeface="Times New Roman" panose="02020603050405020304" pitchFamily="18" charset="0"/>
            </a:endParaRPr>
          </a:p>
          <a:p>
            <a:pPr marL="635">
              <a:spcAft>
                <a:spcPts val="0"/>
              </a:spcAft>
            </a:pPr>
            <a:r>
              <a:rPr lang="en-US" altLang="zh-TW" sz="1600" kern="100" dirty="0">
                <a:ea typeface="標楷體" panose="03000509000000000000" pitchFamily="65" charset="-120"/>
                <a:cs typeface="Times New Roman" panose="02020603050405020304" pitchFamily="18" charset="0"/>
              </a:rPr>
              <a:t>Chairman</a:t>
            </a:r>
            <a:r>
              <a:rPr lang="zh-TW" altLang="zh-TW" sz="1600" kern="100" dirty="0" smtClean="0">
                <a:ea typeface="標楷體" panose="03000509000000000000" pitchFamily="65" charset="-120"/>
                <a:cs typeface="Times New Roman" panose="02020603050405020304" pitchFamily="18" charset="0"/>
              </a:rPr>
              <a:t>：</a:t>
            </a:r>
            <a:r>
              <a:rPr lang="en-US" altLang="zh-TW" sz="1600" kern="100" dirty="0" err="1" smtClean="0">
                <a:ea typeface="標楷體" panose="03000509000000000000" pitchFamily="65" charset="-120"/>
                <a:cs typeface="Times New Roman" panose="02020603050405020304" pitchFamily="18" charset="0"/>
              </a:rPr>
              <a:t>Kuo</a:t>
            </a:r>
            <a:r>
              <a:rPr lang="en-US" altLang="zh-TW" sz="1600" kern="100" dirty="0" smtClean="0">
                <a:ea typeface="標楷體" panose="03000509000000000000" pitchFamily="65" charset="-120"/>
                <a:cs typeface="Times New Roman" panose="02020603050405020304" pitchFamily="18" charset="0"/>
              </a:rPr>
              <a:t>  Lin-Liang</a:t>
            </a:r>
            <a:endParaRPr lang="zh-TW" altLang="zh-TW" sz="1600" kern="100" dirty="0">
              <a:ea typeface="標楷體" panose="03000509000000000000" pitchFamily="65" charset="-120"/>
              <a:cs typeface="Times New Roman" panose="02020603050405020304" pitchFamily="18" charset="0"/>
            </a:endParaRPr>
          </a:p>
          <a:p>
            <a:pPr marL="1270">
              <a:spcAft>
                <a:spcPts val="0"/>
              </a:spcAft>
            </a:pPr>
            <a:r>
              <a:rPr lang="zh-TW" altLang="zh-TW" sz="1600" kern="100" dirty="0">
                <a:solidFill>
                  <a:srgbClr val="3366FF"/>
                </a:solidFill>
                <a:ea typeface="標楷體" panose="03000509000000000000" pitchFamily="65" charset="-120"/>
                <a:cs typeface="Times New Roman" panose="02020603050405020304" pitchFamily="18" charset="0"/>
              </a:rPr>
              <a:t>員工數</a:t>
            </a:r>
            <a:r>
              <a:rPr lang="zh-TW" altLang="zh-TW" sz="1600" kern="100" dirty="0" smtClean="0">
                <a:solidFill>
                  <a:srgbClr val="3366FF"/>
                </a:solidFill>
                <a:ea typeface="標楷體" panose="03000509000000000000" pitchFamily="65" charset="-120"/>
                <a:cs typeface="Times New Roman" panose="02020603050405020304" pitchFamily="18" charset="0"/>
              </a:rPr>
              <a:t>：</a:t>
            </a:r>
            <a:r>
              <a:rPr lang="en-US" altLang="zh-TW" sz="1600" kern="100" dirty="0" smtClean="0">
                <a:solidFill>
                  <a:srgbClr val="3366FF"/>
                </a:solidFill>
                <a:ea typeface="標楷體" panose="03000509000000000000" pitchFamily="65" charset="-120"/>
                <a:cs typeface="Times New Roman" panose="02020603050405020304" pitchFamily="18" charset="0"/>
              </a:rPr>
              <a:t>56</a:t>
            </a:r>
            <a:r>
              <a:rPr lang="zh-TW" altLang="zh-TW" sz="1600" kern="100" dirty="0" smtClean="0">
                <a:solidFill>
                  <a:srgbClr val="3366FF"/>
                </a:solidFill>
                <a:ea typeface="標楷體" panose="03000509000000000000" pitchFamily="65" charset="-120"/>
                <a:cs typeface="Times New Roman" panose="02020603050405020304" pitchFamily="18" charset="0"/>
              </a:rPr>
              <a:t>人 </a:t>
            </a:r>
            <a:r>
              <a:rPr lang="en-US" altLang="zh-TW" sz="1600" kern="100" dirty="0" smtClean="0">
                <a:solidFill>
                  <a:srgbClr val="3366FF"/>
                </a:solidFill>
                <a:ea typeface="標楷體" panose="03000509000000000000" pitchFamily="65" charset="-120"/>
                <a:cs typeface="Times New Roman" panose="02020603050405020304" pitchFamily="18" charset="0"/>
              </a:rPr>
              <a:t>(</a:t>
            </a:r>
            <a:r>
              <a:rPr lang="zh-TW" altLang="en-US" sz="1600" kern="100" dirty="0" smtClean="0">
                <a:solidFill>
                  <a:srgbClr val="3366FF"/>
                </a:solidFill>
                <a:ea typeface="標楷體" panose="03000509000000000000" pitchFamily="65" charset="-120"/>
                <a:cs typeface="Times New Roman" panose="02020603050405020304" pitchFamily="18" charset="0"/>
              </a:rPr>
              <a:t>含江西</a:t>
            </a:r>
            <a:r>
              <a:rPr lang="en-US" altLang="zh-TW" sz="1600" kern="100" dirty="0" smtClean="0">
                <a:solidFill>
                  <a:srgbClr val="3366FF"/>
                </a:solidFill>
                <a:ea typeface="標楷體" panose="03000509000000000000" pitchFamily="65" charset="-120"/>
                <a:cs typeface="Times New Roman" panose="02020603050405020304" pitchFamily="18" charset="0"/>
              </a:rPr>
              <a:t>)</a:t>
            </a:r>
            <a:endParaRPr lang="zh-TW" altLang="zh-TW" sz="1600" kern="100" dirty="0">
              <a:solidFill>
                <a:srgbClr val="3366FF"/>
              </a:solidFill>
              <a:ea typeface="標楷體" panose="03000509000000000000" pitchFamily="65" charset="-120"/>
              <a:cs typeface="Times New Roman" panose="02020603050405020304" pitchFamily="18" charset="0"/>
            </a:endParaRPr>
          </a:p>
          <a:p>
            <a:pPr marL="635">
              <a:spcAft>
                <a:spcPts val="0"/>
              </a:spcAft>
            </a:pPr>
            <a:r>
              <a:rPr lang="en-US" altLang="zh-TW" sz="1600" kern="100" dirty="0">
                <a:ea typeface="標楷體" panose="03000509000000000000" pitchFamily="65" charset="-120"/>
                <a:cs typeface="Times New Roman" panose="02020603050405020304" pitchFamily="18" charset="0"/>
              </a:rPr>
              <a:t>Number of Employees</a:t>
            </a:r>
            <a:r>
              <a:rPr lang="zh-TW" altLang="zh-TW" sz="1600" kern="100" dirty="0" smtClean="0">
                <a:ea typeface="標楷體" panose="03000509000000000000" pitchFamily="65" charset="-120"/>
                <a:cs typeface="Times New Roman" panose="02020603050405020304" pitchFamily="18" charset="0"/>
              </a:rPr>
              <a:t>：</a:t>
            </a:r>
            <a:r>
              <a:rPr lang="en-US" altLang="zh-TW" sz="1600" kern="100" dirty="0" smtClean="0">
                <a:ea typeface="標楷體" panose="03000509000000000000" pitchFamily="65" charset="-120"/>
                <a:cs typeface="Times New Roman" panose="02020603050405020304" pitchFamily="18" charset="0"/>
              </a:rPr>
              <a:t>56 (</a:t>
            </a:r>
            <a:r>
              <a:rPr lang="en-US" altLang="zh-TW" sz="1600" kern="100" dirty="0">
                <a:ea typeface="標楷體" panose="03000509000000000000" pitchFamily="65" charset="-120"/>
                <a:cs typeface="Times New Roman" panose="02020603050405020304" pitchFamily="18" charset="0"/>
              </a:rPr>
              <a:t>Global)</a:t>
            </a:r>
          </a:p>
          <a:p>
            <a:pPr marL="1270">
              <a:spcAft>
                <a:spcPts val="0"/>
              </a:spcAft>
            </a:pPr>
            <a:r>
              <a:rPr lang="zh-TW" altLang="en-US" sz="1600" kern="100" dirty="0">
                <a:ea typeface="標楷體" panose="03000509000000000000" pitchFamily="65" charset="-120"/>
                <a:cs typeface="Times New Roman" panose="02020603050405020304" pitchFamily="18" charset="0"/>
              </a:rPr>
              <a:t>主要產品</a:t>
            </a:r>
            <a:r>
              <a:rPr lang="zh-TW" altLang="zh-TW" sz="1600" kern="100" dirty="0">
                <a:ea typeface="標楷體" panose="03000509000000000000" pitchFamily="65" charset="-120"/>
                <a:cs typeface="Times New Roman" panose="02020603050405020304" pitchFamily="18" charset="0"/>
              </a:rPr>
              <a:t>：</a:t>
            </a:r>
            <a:r>
              <a:rPr lang="zh-TW" altLang="en-US" sz="1600" kern="100" dirty="0">
                <a:ea typeface="標楷體" panose="03000509000000000000" pitchFamily="65" charset="-120"/>
                <a:cs typeface="Times New Roman" panose="02020603050405020304" pitchFamily="18" charset="0"/>
              </a:rPr>
              <a:t>輻射層汽車外胎、競速用胎等</a:t>
            </a:r>
            <a:endParaRPr lang="zh-TW" altLang="zh-TW" sz="1600" kern="100" dirty="0">
              <a:ea typeface="標楷體" panose="03000509000000000000" pitchFamily="65" charset="-120"/>
              <a:cs typeface="Times New Roman" panose="02020603050405020304" pitchFamily="18" charset="0"/>
            </a:endParaRPr>
          </a:p>
          <a:p>
            <a:pPr marL="635">
              <a:spcAft>
                <a:spcPts val="0"/>
              </a:spcAft>
            </a:pPr>
            <a:r>
              <a:rPr lang="en-US" altLang="zh-TW" sz="1600" kern="100" dirty="0">
                <a:ea typeface="標楷體" panose="03000509000000000000" pitchFamily="65" charset="-120"/>
                <a:cs typeface="Times New Roman" panose="02020603050405020304" pitchFamily="18" charset="0"/>
              </a:rPr>
              <a:t>Main Products</a:t>
            </a:r>
            <a:r>
              <a:rPr lang="zh-TW" altLang="zh-TW" sz="1600" kern="100" dirty="0">
                <a:ea typeface="標楷體" panose="03000509000000000000" pitchFamily="65" charset="-120"/>
                <a:cs typeface="Times New Roman" panose="02020603050405020304" pitchFamily="18" charset="0"/>
              </a:rPr>
              <a:t>：</a:t>
            </a:r>
            <a:r>
              <a:rPr lang="en-US" altLang="zh-TW" sz="1600" kern="100" dirty="0">
                <a:ea typeface="標楷體" panose="03000509000000000000" pitchFamily="65" charset="-120"/>
                <a:cs typeface="Times New Roman" panose="02020603050405020304" pitchFamily="18" charset="0"/>
              </a:rPr>
              <a:t>PCR</a:t>
            </a:r>
            <a:r>
              <a:rPr lang="zh-TW" altLang="en-US" sz="1600" kern="100" dirty="0">
                <a:ea typeface="標楷體" panose="03000509000000000000" pitchFamily="65" charset="-120"/>
                <a:cs typeface="Times New Roman" panose="02020603050405020304" pitchFamily="18" charset="0"/>
              </a:rPr>
              <a:t>、</a:t>
            </a:r>
            <a:r>
              <a:rPr lang="en-US" altLang="zh-TW" sz="1600" kern="100" dirty="0">
                <a:ea typeface="標楷體" panose="03000509000000000000" pitchFamily="65" charset="-120"/>
                <a:cs typeface="Times New Roman" panose="02020603050405020304" pitchFamily="18" charset="0"/>
              </a:rPr>
              <a:t>Motorsports etc.</a:t>
            </a:r>
          </a:p>
          <a:p>
            <a:pPr marL="1270">
              <a:spcAft>
                <a:spcPts val="0"/>
              </a:spcAft>
            </a:pPr>
            <a:r>
              <a:rPr lang="zh-TW" altLang="en-US" sz="1600" kern="100" dirty="0">
                <a:ea typeface="標楷體" panose="03000509000000000000" pitchFamily="65" charset="-120"/>
                <a:cs typeface="Times New Roman" panose="02020603050405020304" pitchFamily="18" charset="0"/>
              </a:rPr>
              <a:t>營業比率</a:t>
            </a:r>
            <a:r>
              <a:rPr lang="zh-TW" altLang="zh-TW" sz="1600" kern="100" dirty="0">
                <a:ea typeface="標楷體" panose="03000509000000000000" pitchFamily="65" charset="-120"/>
                <a:cs typeface="Times New Roman" panose="02020603050405020304" pitchFamily="18" charset="0"/>
              </a:rPr>
              <a:t>：</a:t>
            </a:r>
            <a:r>
              <a:rPr lang="zh-TW" altLang="en-US" sz="1600" kern="100" dirty="0" smtClean="0">
                <a:ea typeface="標楷體" panose="03000509000000000000" pitchFamily="65" charset="-120"/>
                <a:cs typeface="Times New Roman" panose="02020603050405020304" pitchFamily="18" charset="0"/>
              </a:rPr>
              <a:t>外銷</a:t>
            </a:r>
            <a:r>
              <a:rPr lang="en-US" altLang="zh-TW" sz="1600" kern="100" dirty="0" smtClean="0">
                <a:ea typeface="標楷體" panose="03000509000000000000" pitchFamily="65" charset="-120"/>
                <a:cs typeface="Times New Roman" panose="02020603050405020304" pitchFamily="18" charset="0"/>
              </a:rPr>
              <a:t>50%</a:t>
            </a:r>
            <a:r>
              <a:rPr lang="zh-TW" altLang="en-US" sz="1600" kern="100" dirty="0">
                <a:ea typeface="標楷體" panose="03000509000000000000" pitchFamily="65" charset="-120"/>
                <a:cs typeface="Times New Roman" panose="02020603050405020304" pitchFamily="18" charset="0"/>
              </a:rPr>
              <a:t>、</a:t>
            </a:r>
            <a:r>
              <a:rPr lang="zh-TW" altLang="en-US" sz="1600" kern="100" dirty="0" smtClean="0">
                <a:ea typeface="標楷體" panose="03000509000000000000" pitchFamily="65" charset="-120"/>
                <a:cs typeface="Times New Roman" panose="02020603050405020304" pitchFamily="18" charset="0"/>
              </a:rPr>
              <a:t>內銷</a:t>
            </a:r>
            <a:r>
              <a:rPr lang="en-US" altLang="zh-TW" sz="1600" kern="100" dirty="0" smtClean="0">
                <a:ea typeface="標楷體" panose="03000509000000000000" pitchFamily="65" charset="-120"/>
                <a:cs typeface="Times New Roman" panose="02020603050405020304" pitchFamily="18" charset="0"/>
              </a:rPr>
              <a:t>50%</a:t>
            </a:r>
            <a:endParaRPr lang="zh-TW" altLang="zh-TW" sz="1600" kern="100" dirty="0">
              <a:ea typeface="標楷體" panose="03000509000000000000" pitchFamily="65" charset="-120"/>
              <a:cs typeface="Times New Roman" panose="02020603050405020304" pitchFamily="18" charset="0"/>
            </a:endParaRPr>
          </a:p>
          <a:p>
            <a:pPr marL="635">
              <a:spcAft>
                <a:spcPts val="0"/>
              </a:spcAft>
            </a:pPr>
            <a:r>
              <a:rPr lang="en-US" altLang="zh-TW" sz="1600" kern="100" dirty="0">
                <a:ea typeface="標楷體" panose="03000509000000000000" pitchFamily="65" charset="-120"/>
                <a:cs typeface="Times New Roman" panose="02020603050405020304" pitchFamily="18" charset="0"/>
              </a:rPr>
              <a:t>Business ratios</a:t>
            </a:r>
            <a:r>
              <a:rPr lang="zh-TW" altLang="zh-TW" sz="1600" kern="100" dirty="0">
                <a:ea typeface="標楷體" panose="03000509000000000000" pitchFamily="65" charset="-120"/>
                <a:cs typeface="Times New Roman" panose="02020603050405020304" pitchFamily="18" charset="0"/>
              </a:rPr>
              <a:t>：</a:t>
            </a:r>
            <a:r>
              <a:rPr lang="en-US" altLang="zh-TW" sz="1600" kern="100" dirty="0">
                <a:ea typeface="標楷體" panose="03000509000000000000" pitchFamily="65" charset="-120"/>
                <a:cs typeface="Times New Roman" panose="02020603050405020304" pitchFamily="18" charset="0"/>
              </a:rPr>
              <a:t>Foreign Sales </a:t>
            </a:r>
            <a:r>
              <a:rPr lang="en-US" altLang="zh-TW" sz="1600" kern="100" dirty="0" smtClean="0">
                <a:ea typeface="標楷體" panose="03000509000000000000" pitchFamily="65" charset="-120"/>
                <a:cs typeface="Times New Roman" panose="02020603050405020304" pitchFamily="18" charset="0"/>
              </a:rPr>
              <a:t>50%</a:t>
            </a:r>
            <a:r>
              <a:rPr lang="zh-TW" altLang="en-US" sz="1600" kern="100" dirty="0" smtClean="0">
                <a:ea typeface="標楷體" panose="03000509000000000000" pitchFamily="65" charset="-120"/>
                <a:cs typeface="Times New Roman" panose="02020603050405020304" pitchFamily="18" charset="0"/>
              </a:rPr>
              <a:t> </a:t>
            </a:r>
            <a:r>
              <a:rPr lang="zh-TW" altLang="en-US" sz="1600" kern="100" dirty="0">
                <a:ea typeface="標楷體" panose="03000509000000000000" pitchFamily="65" charset="-120"/>
                <a:cs typeface="Times New Roman" panose="02020603050405020304" pitchFamily="18" charset="0"/>
              </a:rPr>
              <a:t>、</a:t>
            </a:r>
            <a:r>
              <a:rPr lang="en-US" altLang="zh-TW" sz="1600" kern="100" dirty="0">
                <a:ea typeface="標楷體" panose="03000509000000000000" pitchFamily="65" charset="-120"/>
                <a:cs typeface="Times New Roman" panose="02020603050405020304" pitchFamily="18" charset="0"/>
              </a:rPr>
              <a:t>Domestic Sales </a:t>
            </a:r>
            <a:r>
              <a:rPr lang="en-US" altLang="zh-TW" sz="1600" kern="100" dirty="0" smtClean="0">
                <a:ea typeface="標楷體" panose="03000509000000000000" pitchFamily="65" charset="-120"/>
                <a:cs typeface="Times New Roman" panose="02020603050405020304" pitchFamily="18" charset="0"/>
              </a:rPr>
              <a:t>50%</a:t>
            </a:r>
            <a:endParaRPr lang="zh-TW" altLang="zh-TW" sz="1600" kern="100" dirty="0">
              <a:ea typeface="標楷體" panose="03000509000000000000" pitchFamily="65" charset="-120"/>
              <a:cs typeface="Times New Roman" panose="02020603050405020304" pitchFamily="18" charset="0"/>
            </a:endParaRPr>
          </a:p>
        </p:txBody>
      </p:sp>
      <p:sp>
        <p:nvSpPr>
          <p:cNvPr id="6" name="投影片編號版面配置區 3"/>
          <p:cNvSpPr txBox="1">
            <a:spLocks/>
          </p:cNvSpPr>
          <p:nvPr/>
        </p:nvSpPr>
        <p:spPr>
          <a:xfrm>
            <a:off x="7884368" y="6165304"/>
            <a:ext cx="576064" cy="432048"/>
          </a:xfrm>
          <a:prstGeom prst="ellipse">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0F57FC0-FB17-4F21-A88B-31C004544A48}" type="slidenum">
              <a:rPr kumimoji="0" lang="zh-TW" altLang="en-US" sz="1800" b="1" i="0" u="none" strike="noStrike" kern="1200" cap="none" spc="0" normalizeH="0" baseline="0" noProof="0" smtClean="0">
                <a:ln>
                  <a:noFill/>
                </a:ln>
                <a:solidFill>
                  <a:srgbClr val="FF0000"/>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a:t>
            </a:fld>
            <a:endParaRPr kumimoji="0" lang="zh-TW" altLang="en-US" sz="1800" b="1" i="0" u="none" strike="noStrike" kern="1200" cap="none" spc="0" normalizeH="0" baseline="0" noProof="0" dirty="0">
              <a:ln>
                <a:noFill/>
              </a:ln>
              <a:solidFill>
                <a:srgbClr val="FF0000"/>
              </a:solidFill>
              <a:effectLst/>
              <a:uLnTx/>
              <a:uFillTx/>
              <a:latin typeface="+mn-lt"/>
              <a:ea typeface="+mn-ea"/>
              <a:cs typeface="+mn-cs"/>
            </a:endParaRPr>
          </a:p>
        </p:txBody>
      </p:sp>
    </p:spTree>
    <p:extLst>
      <p:ext uri="{BB962C8B-B14F-4D97-AF65-F5344CB8AC3E}">
        <p14:creationId xmlns:p14="http://schemas.microsoft.com/office/powerpoint/2010/main" val="27621642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95536" y="375047"/>
            <a:ext cx="5382492" cy="584775"/>
          </a:xfrm>
          <a:prstGeom prst="rect">
            <a:avLst/>
          </a:prstGeom>
        </p:spPr>
        <p:txBody>
          <a:bodyPr wrap="square">
            <a:spAutoFit/>
          </a:bodyPr>
          <a:lstStyle/>
          <a:p>
            <a:pPr>
              <a:defRPr/>
            </a:pPr>
            <a:r>
              <a:rPr lang="zh-TW" altLang="en-US" sz="3200" b="1" u="heavy" kern="0" dirty="0">
                <a:uFill>
                  <a:solidFill>
                    <a:srgbClr val="0070C0"/>
                  </a:solidFill>
                </a:uFill>
                <a:latin typeface="微軟正黑體" panose="020B0604030504040204" pitchFamily="34" charset="-120"/>
                <a:ea typeface="微軟正黑體" panose="020B0604030504040204" pitchFamily="34" charset="-120"/>
              </a:rPr>
              <a:t>中壢廠</a:t>
            </a:r>
            <a:r>
              <a:rPr lang="en-US" altLang="zh-TW" sz="3200" b="1" kern="0" dirty="0">
                <a:uFill>
                  <a:solidFill>
                    <a:srgbClr val="0070C0"/>
                  </a:solidFill>
                </a:uFill>
                <a:latin typeface="微軟正黑體" panose="020B0604030504040204" pitchFamily="34" charset="-120"/>
                <a:ea typeface="微軟正黑體" panose="020B0604030504040204" pitchFamily="34" charset="-120"/>
              </a:rPr>
              <a:t>(</a:t>
            </a:r>
            <a:r>
              <a:rPr lang="en-US" altLang="zh-TW" sz="3200" b="1" kern="0" dirty="0" err="1">
                <a:uFill>
                  <a:solidFill>
                    <a:srgbClr val="0070C0"/>
                  </a:solidFill>
                </a:uFill>
                <a:latin typeface="微軟正黑體" panose="020B0604030504040204" pitchFamily="34" charset="-120"/>
                <a:ea typeface="微軟正黑體" panose="020B0604030504040204" pitchFamily="34" charset="-120"/>
              </a:rPr>
              <a:t>Chungli</a:t>
            </a:r>
            <a:r>
              <a:rPr lang="en-US" altLang="zh-TW" sz="3200" b="1" kern="0" dirty="0">
                <a:uFill>
                  <a:solidFill>
                    <a:srgbClr val="0070C0"/>
                  </a:solidFill>
                </a:uFill>
                <a:latin typeface="微軟正黑體" panose="020B0604030504040204" pitchFamily="34" charset="-120"/>
                <a:ea typeface="微軟正黑體" panose="020B0604030504040204" pitchFamily="34" charset="-120"/>
              </a:rPr>
              <a:t> Plant)</a:t>
            </a:r>
            <a:endParaRPr lang="zh-CN" altLang="en-US" sz="3200" b="1" kern="0" dirty="0">
              <a:uFill>
                <a:solidFill>
                  <a:srgbClr val="0070C0"/>
                </a:solidFill>
              </a:uFill>
              <a:latin typeface="微軟正黑體" panose="020B0604030504040204" pitchFamily="34" charset="-120"/>
              <a:ea typeface="微軟正黑體" panose="020B0604030504040204" pitchFamily="34" charset="-120"/>
            </a:endParaRPr>
          </a:p>
        </p:txBody>
      </p:sp>
      <p:sp>
        <p:nvSpPr>
          <p:cNvPr id="4" name="AutoShape 4" descr="https://www.federaltire.com/tc/images/corporate_history.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pic>
        <p:nvPicPr>
          <p:cNvPr id="2" name="圖片 1"/>
          <p:cNvPicPr>
            <a:picLocks noChangeAspect="1"/>
          </p:cNvPicPr>
          <p:nvPr/>
        </p:nvPicPr>
        <p:blipFill rotWithShape="1">
          <a:blip r:embed="rId2" cstate="print">
            <a:extLst>
              <a:ext uri="{28A0092B-C50C-407E-A947-70E740481C1C}">
                <a14:useLocalDpi xmlns:a14="http://schemas.microsoft.com/office/drawing/2010/main" val="0"/>
              </a:ext>
            </a:extLst>
          </a:blip>
          <a:srcRect b="22478"/>
          <a:stretch/>
        </p:blipFill>
        <p:spPr>
          <a:xfrm>
            <a:off x="467544" y="1052736"/>
            <a:ext cx="8352928" cy="4320480"/>
          </a:xfrm>
          <a:prstGeom prst="rect">
            <a:avLst/>
          </a:prstGeom>
        </p:spPr>
      </p:pic>
      <p:sp>
        <p:nvSpPr>
          <p:cNvPr id="7" name="矩形 6"/>
          <p:cNvSpPr/>
          <p:nvPr/>
        </p:nvSpPr>
        <p:spPr>
          <a:xfrm>
            <a:off x="467544" y="5445224"/>
            <a:ext cx="7272808" cy="1077218"/>
          </a:xfrm>
          <a:prstGeom prst="rect">
            <a:avLst/>
          </a:prstGeom>
        </p:spPr>
        <p:txBody>
          <a:bodyPr wrap="square">
            <a:spAutoFit/>
          </a:bodyPr>
          <a:lstStyle/>
          <a:p>
            <a:pPr marL="1270">
              <a:spcAft>
                <a:spcPts val="0"/>
              </a:spcAft>
            </a:pPr>
            <a:r>
              <a:rPr lang="zh-TW" altLang="en-US" sz="1600" b="1" kern="100" dirty="0">
                <a:solidFill>
                  <a:srgbClr val="3366FF"/>
                </a:solidFill>
                <a:latin typeface="微軟正黑體" pitchFamily="34" charset="-120"/>
                <a:ea typeface="微軟正黑體" pitchFamily="34" charset="-120"/>
                <a:cs typeface="Times New Roman"/>
              </a:rPr>
              <a:t>佔地面積</a:t>
            </a:r>
            <a:r>
              <a:rPr lang="zh-TW" altLang="zh-TW" sz="1600" b="1" kern="100" dirty="0">
                <a:solidFill>
                  <a:srgbClr val="3366FF"/>
                </a:solidFill>
                <a:latin typeface="微軟正黑體" pitchFamily="34" charset="-120"/>
                <a:ea typeface="微軟正黑體" pitchFamily="34" charset="-120"/>
                <a:cs typeface="Times New Roman"/>
              </a:rPr>
              <a:t>：</a:t>
            </a:r>
            <a:r>
              <a:rPr lang="en-US" altLang="zh-TW" sz="1600" b="1" kern="100" dirty="0">
                <a:solidFill>
                  <a:srgbClr val="3366FF"/>
                </a:solidFill>
                <a:latin typeface="微軟正黑體" pitchFamily="34" charset="-120"/>
                <a:ea typeface="微軟正黑體" pitchFamily="34" charset="-120"/>
                <a:cs typeface="Times New Roman"/>
              </a:rPr>
              <a:t>26,807</a:t>
            </a:r>
            <a:r>
              <a:rPr lang="zh-TW" altLang="en-US" sz="1600" b="1" kern="100" dirty="0">
                <a:solidFill>
                  <a:srgbClr val="3366FF"/>
                </a:solidFill>
                <a:latin typeface="微軟正黑體" pitchFamily="34" charset="-120"/>
                <a:ea typeface="微軟正黑體" pitchFamily="34" charset="-120"/>
                <a:cs typeface="Times New Roman"/>
              </a:rPr>
              <a:t>坪</a:t>
            </a:r>
            <a:r>
              <a:rPr lang="zh-TW" altLang="zh-TW" sz="1600" b="1" kern="100" dirty="0">
                <a:solidFill>
                  <a:srgbClr val="3366FF"/>
                </a:solidFill>
                <a:latin typeface="微軟正黑體" pitchFamily="34" charset="-120"/>
                <a:ea typeface="微軟正黑體" pitchFamily="34" charset="-120"/>
                <a:cs typeface="Times New Roman"/>
              </a:rPr>
              <a:t> </a:t>
            </a:r>
            <a:endParaRPr lang="zh-TW" altLang="zh-TW" sz="1600" kern="100" dirty="0">
              <a:solidFill>
                <a:srgbClr val="3366FF"/>
              </a:solidFill>
              <a:latin typeface="微軟正黑體" pitchFamily="34" charset="-120"/>
              <a:ea typeface="微軟正黑體" pitchFamily="34" charset="-120"/>
              <a:cs typeface="Times New Roman"/>
            </a:endParaRPr>
          </a:p>
          <a:p>
            <a:pPr marL="635">
              <a:spcAft>
                <a:spcPts val="0"/>
              </a:spcAft>
            </a:pPr>
            <a:r>
              <a:rPr lang="en-US" altLang="zh-TW" sz="1600" kern="100" dirty="0">
                <a:latin typeface="微軟正黑體" pitchFamily="34" charset="-120"/>
                <a:ea typeface="微軟正黑體" pitchFamily="34" charset="-120"/>
                <a:cs typeface="Times New Roman"/>
              </a:rPr>
              <a:t>Land Area</a:t>
            </a:r>
            <a:r>
              <a:rPr lang="zh-TW" altLang="zh-TW" sz="1600" kern="100" dirty="0">
                <a:latin typeface="微軟正黑體" pitchFamily="34" charset="-120"/>
                <a:ea typeface="微軟正黑體" pitchFamily="34" charset="-120"/>
                <a:cs typeface="Times New Roman"/>
              </a:rPr>
              <a:t>：</a:t>
            </a:r>
            <a:r>
              <a:rPr lang="en-US" altLang="zh-TW" sz="1600" kern="100" dirty="0">
                <a:latin typeface="微軟正黑體" pitchFamily="34" charset="-120"/>
                <a:ea typeface="微軟正黑體" pitchFamily="34" charset="-120"/>
                <a:cs typeface="Times New Roman"/>
              </a:rPr>
              <a:t>26,807 ping (88,619</a:t>
            </a:r>
            <a:r>
              <a:rPr lang="zh-TW" altLang="en-US" sz="1600" kern="100" dirty="0">
                <a:latin typeface="微軟正黑體" pitchFamily="34" charset="-120"/>
                <a:ea typeface="微軟正黑體" pitchFamily="34" charset="-120"/>
                <a:cs typeface="Times New Roman"/>
              </a:rPr>
              <a:t> </a:t>
            </a:r>
            <a:r>
              <a:rPr lang="en-US" altLang="zh-TW" sz="1600" kern="100" dirty="0">
                <a:latin typeface="微軟正黑體" pitchFamily="34" charset="-120"/>
                <a:ea typeface="微軟正黑體" pitchFamily="34" charset="-120"/>
                <a:cs typeface="Times New Roman"/>
              </a:rPr>
              <a:t>square meters</a:t>
            </a:r>
            <a:r>
              <a:rPr lang="en-US" altLang="zh-TW" sz="1600" kern="100" dirty="0" smtClean="0">
                <a:latin typeface="微軟正黑體" pitchFamily="34" charset="-120"/>
                <a:ea typeface="微軟正黑體" pitchFamily="34" charset="-120"/>
                <a:cs typeface="Times New Roman"/>
              </a:rPr>
              <a:t>)</a:t>
            </a:r>
          </a:p>
          <a:p>
            <a:pPr marL="635">
              <a:spcAft>
                <a:spcPts val="0"/>
              </a:spcAft>
            </a:pPr>
            <a:r>
              <a:rPr lang="zh-TW" altLang="en-US" sz="1600" b="1" kern="100" dirty="0" smtClean="0">
                <a:solidFill>
                  <a:srgbClr val="3366FF"/>
                </a:solidFill>
                <a:latin typeface="微軟正黑體" pitchFamily="34" charset="-120"/>
                <a:ea typeface="微軟正黑體" pitchFamily="34" charset="-120"/>
                <a:cs typeface="Times New Roman"/>
              </a:rPr>
              <a:t>已停產</a:t>
            </a:r>
            <a:r>
              <a:rPr lang="zh-TW" altLang="zh-TW" sz="1600" b="1" kern="100" dirty="0" smtClean="0">
                <a:solidFill>
                  <a:srgbClr val="3366FF"/>
                </a:solidFill>
                <a:latin typeface="微軟正黑體" pitchFamily="34" charset="-120"/>
                <a:ea typeface="微軟正黑體" pitchFamily="34" charset="-120"/>
                <a:cs typeface="Times New Roman"/>
              </a:rPr>
              <a:t> </a:t>
            </a:r>
            <a:r>
              <a:rPr lang="en-US" altLang="zh-TW" sz="1600" b="1" kern="100" dirty="0" smtClean="0">
                <a:solidFill>
                  <a:srgbClr val="3366FF"/>
                </a:solidFill>
                <a:latin typeface="微軟正黑體" pitchFamily="34" charset="-120"/>
                <a:ea typeface="微軟正黑體" pitchFamily="34" charset="-120"/>
                <a:cs typeface="Times New Roman"/>
              </a:rPr>
              <a:t>(</a:t>
            </a:r>
            <a:r>
              <a:rPr lang="zh-TW" altLang="en-US" sz="1600" b="1" kern="100" dirty="0" smtClean="0">
                <a:solidFill>
                  <a:srgbClr val="3366FF"/>
                </a:solidFill>
                <a:latin typeface="微軟正黑體" pitchFamily="34" charset="-120"/>
                <a:ea typeface="微軟正黑體" pitchFamily="34" charset="-120"/>
                <a:cs typeface="Times New Roman"/>
              </a:rPr>
              <a:t>由於美國執行反傾銷稅</a:t>
            </a:r>
            <a:r>
              <a:rPr lang="en-US" altLang="zh-TW" sz="1600" b="1" kern="100" dirty="0" smtClean="0">
                <a:solidFill>
                  <a:srgbClr val="3366FF"/>
                </a:solidFill>
                <a:latin typeface="微軟正黑體" pitchFamily="34" charset="-120"/>
                <a:ea typeface="微軟正黑體" pitchFamily="34" charset="-120"/>
                <a:cs typeface="Times New Roman"/>
              </a:rPr>
              <a:t>)</a:t>
            </a:r>
          </a:p>
          <a:p>
            <a:pPr marL="635">
              <a:spcAft>
                <a:spcPts val="0"/>
              </a:spcAft>
            </a:pPr>
            <a:r>
              <a:rPr lang="en-US" altLang="zh-TW" sz="1600" kern="100" dirty="0" smtClean="0">
                <a:latin typeface="微軟正黑體" pitchFamily="34" charset="-120"/>
                <a:ea typeface="微軟正黑體" pitchFamily="34" charset="-120"/>
                <a:cs typeface="Times New Roman"/>
              </a:rPr>
              <a:t>Discontinued  Production(Due to US implements anti-dumping duties</a:t>
            </a:r>
            <a:endParaRPr lang="zh-TW" altLang="zh-TW" sz="1600" kern="100" dirty="0">
              <a:effectLst/>
              <a:latin typeface="微軟正黑體" pitchFamily="34" charset="-120"/>
              <a:ea typeface="微軟正黑體" pitchFamily="34" charset="-120"/>
              <a:cs typeface="Times New Roman"/>
            </a:endParaRPr>
          </a:p>
        </p:txBody>
      </p:sp>
      <p:sp>
        <p:nvSpPr>
          <p:cNvPr id="6" name="投影片編號版面配置區 3"/>
          <p:cNvSpPr txBox="1">
            <a:spLocks/>
          </p:cNvSpPr>
          <p:nvPr/>
        </p:nvSpPr>
        <p:spPr>
          <a:xfrm>
            <a:off x="7884368" y="6165304"/>
            <a:ext cx="576064" cy="432048"/>
          </a:xfrm>
          <a:prstGeom prst="ellipse">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0F57FC0-FB17-4F21-A88B-31C004544A48}" type="slidenum">
              <a:rPr kumimoji="0" lang="zh-TW" altLang="en-US" sz="1800" b="1" i="0" u="none" strike="noStrike" kern="1200" cap="none" spc="0" normalizeH="0" baseline="0" noProof="0" smtClean="0">
                <a:ln>
                  <a:noFill/>
                </a:ln>
                <a:solidFill>
                  <a:srgbClr val="FF0000"/>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a:t>
            </a:fld>
            <a:endParaRPr kumimoji="0" lang="zh-TW" altLang="en-US" sz="1800" b="1" i="0" u="none" strike="noStrike" kern="1200" cap="none" spc="0" normalizeH="0" baseline="0" noProof="0" dirty="0">
              <a:ln>
                <a:noFill/>
              </a:ln>
              <a:solidFill>
                <a:srgbClr val="FF0000"/>
              </a:solidFill>
              <a:effectLst/>
              <a:uLnTx/>
              <a:uFillTx/>
              <a:latin typeface="+mn-lt"/>
              <a:ea typeface="+mn-ea"/>
              <a:cs typeface="+mn-cs"/>
            </a:endParaRPr>
          </a:p>
        </p:txBody>
      </p:sp>
    </p:spTree>
    <p:extLst>
      <p:ext uri="{BB962C8B-B14F-4D97-AF65-F5344CB8AC3E}">
        <p14:creationId xmlns:p14="http://schemas.microsoft.com/office/powerpoint/2010/main" val="23043094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p:nvPr>
        </p:nvPicPr>
        <p:blipFill>
          <a:blip r:embed="rId2" cstate="print"/>
          <a:srcRect/>
          <a:stretch>
            <a:fillRect/>
          </a:stretch>
        </p:blipFill>
        <p:spPr bwMode="auto">
          <a:xfrm>
            <a:off x="179512" y="404664"/>
            <a:ext cx="4464496" cy="4896544"/>
          </a:xfrm>
          <a:prstGeom prst="rect">
            <a:avLst/>
          </a:prstGeom>
          <a:noFill/>
          <a:ln w="9525">
            <a:noFill/>
            <a:miter lim="800000"/>
            <a:headEnd/>
            <a:tailEnd/>
          </a:ln>
          <a:effectLst/>
        </p:spPr>
      </p:pic>
      <p:sp>
        <p:nvSpPr>
          <p:cNvPr id="4" name="矩形 3"/>
          <p:cNvSpPr/>
          <p:nvPr/>
        </p:nvSpPr>
        <p:spPr>
          <a:xfrm>
            <a:off x="323528" y="5301209"/>
            <a:ext cx="8640960" cy="1200329"/>
          </a:xfrm>
          <a:prstGeom prst="rect">
            <a:avLst/>
          </a:prstGeom>
          <a:ln>
            <a:noFill/>
          </a:ln>
        </p:spPr>
        <p:txBody>
          <a:bodyPr wrap="square">
            <a:spAutoFit/>
          </a:bodyPr>
          <a:lstStyle/>
          <a:p>
            <a:r>
              <a:rPr lang="zh-TW" altLang="en-US" sz="2400" b="1" kern="100" dirty="0" smtClean="0">
                <a:solidFill>
                  <a:srgbClr val="3366FF"/>
                </a:solidFill>
                <a:latin typeface="標楷體" pitchFamily="65" charset="-120"/>
                <a:ea typeface="標楷體" pitchFamily="65" charset="-120"/>
                <a:cs typeface="Times New Roman"/>
              </a:rPr>
              <a:t>廠房已拆除，目前重劃依進度進行中</a:t>
            </a:r>
            <a:endParaRPr lang="en-US" altLang="zh-TW" sz="2400" b="1" kern="100" dirty="0" smtClean="0">
              <a:solidFill>
                <a:srgbClr val="3366FF"/>
              </a:solidFill>
              <a:latin typeface="標楷體" pitchFamily="65" charset="-120"/>
              <a:ea typeface="標楷體" pitchFamily="65" charset="-120"/>
              <a:cs typeface="Times New Roman"/>
            </a:endParaRPr>
          </a:p>
          <a:p>
            <a:r>
              <a:rPr lang="en-US" altLang="zh-TW" sz="2400" dirty="0" smtClean="0"/>
              <a:t>The factory has been demolished and the rezoning is currently in progress</a:t>
            </a:r>
            <a:endParaRPr lang="zh-TW" altLang="en-US" sz="2400" dirty="0">
              <a:solidFill>
                <a:srgbClr val="3366FF"/>
              </a:solidFill>
            </a:endParaRPr>
          </a:p>
        </p:txBody>
      </p:sp>
      <p:pic>
        <p:nvPicPr>
          <p:cNvPr id="1027" name="Picture 3"/>
          <p:cNvPicPr>
            <a:picLocks noChangeAspect="1" noChangeArrowheads="1"/>
          </p:cNvPicPr>
          <p:nvPr/>
        </p:nvPicPr>
        <p:blipFill>
          <a:blip r:embed="rId3" cstate="print"/>
          <a:srcRect/>
          <a:stretch>
            <a:fillRect/>
          </a:stretch>
        </p:blipFill>
        <p:spPr bwMode="auto">
          <a:xfrm>
            <a:off x="4750880" y="404664"/>
            <a:ext cx="4285616" cy="4896544"/>
          </a:xfrm>
          <a:prstGeom prst="rect">
            <a:avLst/>
          </a:prstGeom>
          <a:noFill/>
          <a:ln w="9525">
            <a:noFill/>
            <a:miter lim="800000"/>
            <a:headEnd/>
            <a:tailEnd/>
          </a:ln>
          <a:effectLst/>
        </p:spPr>
      </p:pic>
      <p:sp>
        <p:nvSpPr>
          <p:cNvPr id="5" name="投影片編號版面配置區 3"/>
          <p:cNvSpPr txBox="1">
            <a:spLocks/>
          </p:cNvSpPr>
          <p:nvPr/>
        </p:nvSpPr>
        <p:spPr>
          <a:xfrm>
            <a:off x="8100392" y="6237312"/>
            <a:ext cx="576064" cy="432048"/>
          </a:xfrm>
          <a:prstGeom prst="ellipse">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0F57FC0-FB17-4F21-A88B-31C004544A48}" type="slidenum">
              <a:rPr kumimoji="0" lang="zh-TW" altLang="en-US" sz="1800" b="1" i="0" u="none" strike="noStrike" kern="1200" cap="none" spc="0" normalizeH="0" baseline="0" noProof="0" smtClean="0">
                <a:ln>
                  <a:noFill/>
                </a:ln>
                <a:solidFill>
                  <a:srgbClr val="FF0000"/>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a:t>
            </a:fld>
            <a:endParaRPr kumimoji="0" lang="zh-TW" altLang="en-US" sz="1800" b="1" i="0" u="none" strike="noStrike" kern="1200" cap="none" spc="0" normalizeH="0" baseline="0" noProof="0" dirty="0">
              <a:ln>
                <a:noFill/>
              </a:ln>
              <a:solidFill>
                <a:srgbClr val="FF0000"/>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95536" y="375047"/>
            <a:ext cx="5382492" cy="584775"/>
          </a:xfrm>
          <a:prstGeom prst="rect">
            <a:avLst/>
          </a:prstGeom>
        </p:spPr>
        <p:txBody>
          <a:bodyPr wrap="square">
            <a:spAutoFit/>
          </a:bodyPr>
          <a:lstStyle/>
          <a:p>
            <a:pPr>
              <a:defRPr/>
            </a:pPr>
            <a:r>
              <a:rPr lang="zh-TW" altLang="en-US" sz="3200" b="1" u="heavy" kern="0" dirty="0">
                <a:uFill>
                  <a:solidFill>
                    <a:srgbClr val="0070C0"/>
                  </a:solidFill>
                </a:uFill>
                <a:latin typeface="微軟正黑體" panose="020B0604030504040204" pitchFamily="34" charset="-120"/>
                <a:ea typeface="微軟正黑體" panose="020B0604030504040204" pitchFamily="34" charset="-120"/>
              </a:rPr>
              <a:t>觀音廠</a:t>
            </a:r>
            <a:r>
              <a:rPr lang="en-US" altLang="zh-TW" sz="3200" b="1" kern="0" dirty="0">
                <a:uFill>
                  <a:solidFill>
                    <a:srgbClr val="0070C0"/>
                  </a:solidFill>
                </a:uFill>
                <a:latin typeface="微軟正黑體" panose="020B0604030504040204" pitchFamily="34" charset="-120"/>
                <a:ea typeface="微軟正黑體" panose="020B0604030504040204" pitchFamily="34" charset="-120"/>
              </a:rPr>
              <a:t>(Guanyin Plant)</a:t>
            </a:r>
            <a:endParaRPr lang="zh-CN" altLang="en-US" sz="3200" b="1" kern="0" dirty="0">
              <a:uFill>
                <a:solidFill>
                  <a:srgbClr val="0070C0"/>
                </a:solidFill>
              </a:uFill>
              <a:latin typeface="微軟正黑體" panose="020B0604030504040204" pitchFamily="34" charset="-120"/>
              <a:ea typeface="微軟正黑體" panose="020B0604030504040204" pitchFamily="34" charset="-120"/>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323528" y="980728"/>
            <a:ext cx="8568952" cy="41764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AutoShape 4" descr="https://www.federaltire.com/tc/images/corporate_history.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5" name="矩形 4"/>
          <p:cNvSpPr/>
          <p:nvPr/>
        </p:nvSpPr>
        <p:spPr>
          <a:xfrm>
            <a:off x="323528" y="5322036"/>
            <a:ext cx="7992888" cy="1077218"/>
          </a:xfrm>
          <a:prstGeom prst="rect">
            <a:avLst/>
          </a:prstGeom>
        </p:spPr>
        <p:txBody>
          <a:bodyPr wrap="square">
            <a:spAutoFit/>
          </a:bodyPr>
          <a:lstStyle/>
          <a:p>
            <a:pPr marL="1270">
              <a:spcAft>
                <a:spcPts val="0"/>
              </a:spcAft>
            </a:pPr>
            <a:r>
              <a:rPr lang="zh-TW" altLang="en-US" sz="1600" b="1" kern="100" dirty="0">
                <a:solidFill>
                  <a:srgbClr val="3366FF"/>
                </a:solidFill>
                <a:latin typeface="微軟正黑體" pitchFamily="34" charset="-120"/>
                <a:ea typeface="微軟正黑體" pitchFamily="34" charset="-120"/>
                <a:cs typeface="Times New Roman"/>
              </a:rPr>
              <a:t>佔地面積</a:t>
            </a:r>
            <a:r>
              <a:rPr lang="zh-TW" altLang="zh-TW" sz="1600" b="1" kern="100" dirty="0">
                <a:solidFill>
                  <a:srgbClr val="3366FF"/>
                </a:solidFill>
                <a:latin typeface="微軟正黑體" pitchFamily="34" charset="-120"/>
                <a:ea typeface="微軟正黑體" pitchFamily="34" charset="-120"/>
                <a:cs typeface="Times New Roman"/>
              </a:rPr>
              <a:t>：</a:t>
            </a:r>
            <a:r>
              <a:rPr lang="en-US" altLang="zh-TW" sz="1600" b="1" kern="100" dirty="0">
                <a:solidFill>
                  <a:srgbClr val="3366FF"/>
                </a:solidFill>
                <a:latin typeface="微軟正黑體" pitchFamily="34" charset="-120"/>
                <a:ea typeface="微軟正黑體" pitchFamily="34" charset="-120"/>
                <a:cs typeface="Times New Roman"/>
              </a:rPr>
              <a:t>34,688</a:t>
            </a:r>
            <a:r>
              <a:rPr lang="zh-TW" altLang="en-US" sz="1600" b="1" kern="100" dirty="0">
                <a:solidFill>
                  <a:srgbClr val="3366FF"/>
                </a:solidFill>
                <a:latin typeface="微軟正黑體" pitchFamily="34" charset="-120"/>
                <a:ea typeface="微軟正黑體" pitchFamily="34" charset="-120"/>
                <a:cs typeface="Times New Roman"/>
              </a:rPr>
              <a:t>坪</a:t>
            </a:r>
            <a:r>
              <a:rPr lang="zh-TW" altLang="zh-TW" sz="1600" b="1" kern="100" dirty="0">
                <a:solidFill>
                  <a:srgbClr val="3366FF"/>
                </a:solidFill>
                <a:latin typeface="微軟正黑體" pitchFamily="34" charset="-120"/>
                <a:ea typeface="微軟正黑體" pitchFamily="34" charset="-120"/>
                <a:cs typeface="Times New Roman"/>
              </a:rPr>
              <a:t> </a:t>
            </a:r>
            <a:endParaRPr lang="zh-TW" altLang="zh-TW" sz="1600" kern="100" dirty="0">
              <a:solidFill>
                <a:srgbClr val="3366FF"/>
              </a:solidFill>
              <a:latin typeface="微軟正黑體" pitchFamily="34" charset="-120"/>
              <a:ea typeface="微軟正黑體" pitchFamily="34" charset="-120"/>
              <a:cs typeface="Times New Roman"/>
            </a:endParaRPr>
          </a:p>
          <a:p>
            <a:pPr marL="635">
              <a:spcAft>
                <a:spcPts val="0"/>
              </a:spcAft>
            </a:pPr>
            <a:r>
              <a:rPr lang="en-US" altLang="zh-TW" sz="1600" kern="100" dirty="0">
                <a:latin typeface="微軟正黑體" pitchFamily="34" charset="-120"/>
                <a:ea typeface="微軟正黑體" pitchFamily="34" charset="-120"/>
                <a:cs typeface="Times New Roman"/>
              </a:rPr>
              <a:t>Land Area</a:t>
            </a:r>
            <a:r>
              <a:rPr lang="zh-TW" altLang="zh-TW" sz="1600" kern="100" dirty="0">
                <a:latin typeface="微軟正黑體" pitchFamily="34" charset="-120"/>
                <a:ea typeface="微軟正黑體" pitchFamily="34" charset="-120"/>
                <a:cs typeface="Times New Roman"/>
              </a:rPr>
              <a:t>：</a:t>
            </a:r>
            <a:r>
              <a:rPr lang="en-US" altLang="zh-TW" sz="1600" kern="100" dirty="0">
                <a:latin typeface="微軟正黑體" pitchFamily="34" charset="-120"/>
                <a:ea typeface="微軟正黑體" pitchFamily="34" charset="-120"/>
                <a:cs typeface="Times New Roman"/>
              </a:rPr>
              <a:t>34,688 ping (114,672</a:t>
            </a:r>
            <a:r>
              <a:rPr lang="zh-TW" altLang="en-US" sz="1600" kern="100" dirty="0">
                <a:latin typeface="微軟正黑體" pitchFamily="34" charset="-120"/>
                <a:ea typeface="微軟正黑體" pitchFamily="34" charset="-120"/>
                <a:cs typeface="Times New Roman"/>
              </a:rPr>
              <a:t> </a:t>
            </a:r>
            <a:r>
              <a:rPr lang="en-US" altLang="zh-TW" sz="1600" kern="100" dirty="0">
                <a:latin typeface="微軟正黑體" pitchFamily="34" charset="-120"/>
                <a:ea typeface="微軟正黑體" pitchFamily="34" charset="-120"/>
                <a:cs typeface="Times New Roman"/>
              </a:rPr>
              <a:t>square meters) </a:t>
            </a:r>
            <a:endParaRPr lang="zh-TW" altLang="zh-TW" sz="1600" kern="100" dirty="0">
              <a:latin typeface="微軟正黑體" pitchFamily="34" charset="-120"/>
              <a:ea typeface="微軟正黑體" pitchFamily="34" charset="-120"/>
              <a:cs typeface="Times New Roman"/>
            </a:endParaRPr>
          </a:p>
          <a:p>
            <a:pPr marL="1270">
              <a:spcAft>
                <a:spcPts val="0"/>
              </a:spcAft>
            </a:pPr>
            <a:r>
              <a:rPr lang="zh-TW" altLang="en-US" sz="1600" b="1" kern="100" dirty="0" smtClean="0">
                <a:solidFill>
                  <a:srgbClr val="3366FF"/>
                </a:solidFill>
                <a:latin typeface="微軟正黑體" pitchFamily="34" charset="-120"/>
                <a:ea typeface="微軟正黑體" pitchFamily="34" charset="-120"/>
                <a:cs typeface="Times New Roman"/>
              </a:rPr>
              <a:t>停產</a:t>
            </a:r>
            <a:r>
              <a:rPr lang="zh-TW" altLang="zh-TW" sz="1600" b="1" kern="100" dirty="0" smtClean="0">
                <a:solidFill>
                  <a:srgbClr val="3366FF"/>
                </a:solidFill>
                <a:latin typeface="微軟正黑體" pitchFamily="34" charset="-120"/>
                <a:ea typeface="微軟正黑體" pitchFamily="34" charset="-120"/>
                <a:cs typeface="Times New Roman"/>
              </a:rPr>
              <a:t> </a:t>
            </a:r>
            <a:r>
              <a:rPr lang="en-US" altLang="zh-TW" sz="1600" b="1" kern="100" dirty="0" smtClean="0">
                <a:solidFill>
                  <a:srgbClr val="3366FF"/>
                </a:solidFill>
                <a:latin typeface="微軟正黑體" pitchFamily="34" charset="-120"/>
                <a:ea typeface="微軟正黑體" pitchFamily="34" charset="-120"/>
                <a:cs typeface="Times New Roman"/>
              </a:rPr>
              <a:t>(</a:t>
            </a:r>
            <a:r>
              <a:rPr lang="zh-TW" altLang="en-US" sz="1600" b="1" kern="100" dirty="0" smtClean="0">
                <a:solidFill>
                  <a:srgbClr val="3366FF"/>
                </a:solidFill>
                <a:latin typeface="微軟正黑體" pitchFamily="34" charset="-120"/>
                <a:ea typeface="微軟正黑體" pitchFamily="34" charset="-120"/>
                <a:cs typeface="Times New Roman"/>
              </a:rPr>
              <a:t>由於美國執行反傾銷稅</a:t>
            </a:r>
            <a:r>
              <a:rPr lang="en-US" altLang="zh-TW" sz="1600" b="1" kern="100" dirty="0" smtClean="0">
                <a:solidFill>
                  <a:srgbClr val="3366FF"/>
                </a:solidFill>
                <a:latin typeface="微軟正黑體" pitchFamily="34" charset="-120"/>
                <a:ea typeface="微軟正黑體" pitchFamily="34" charset="-120"/>
                <a:cs typeface="Times New Roman"/>
              </a:rPr>
              <a:t>)</a:t>
            </a:r>
            <a:endParaRPr lang="zh-TW" altLang="zh-TW" sz="1600" kern="100" dirty="0" smtClean="0">
              <a:solidFill>
                <a:srgbClr val="3366FF"/>
              </a:solidFill>
              <a:latin typeface="微軟正黑體" pitchFamily="34" charset="-120"/>
              <a:ea typeface="微軟正黑體" pitchFamily="34" charset="-120"/>
              <a:cs typeface="Times New Roman"/>
            </a:endParaRPr>
          </a:p>
          <a:p>
            <a:pPr marL="635">
              <a:spcAft>
                <a:spcPts val="0"/>
              </a:spcAft>
            </a:pPr>
            <a:r>
              <a:rPr lang="en-US" altLang="zh-TW" sz="1600" kern="100" dirty="0" smtClean="0">
                <a:latin typeface="微軟正黑體" pitchFamily="34" charset="-120"/>
                <a:ea typeface="微軟正黑體" pitchFamily="34" charset="-120"/>
                <a:cs typeface="Times New Roman"/>
              </a:rPr>
              <a:t>Discontinued  Production(Due to US implements anti-dumping duties)</a:t>
            </a:r>
            <a:endParaRPr lang="zh-TW" altLang="zh-TW" sz="1600" kern="100" dirty="0">
              <a:latin typeface="微軟正黑體" pitchFamily="34" charset="-120"/>
              <a:ea typeface="微軟正黑體" pitchFamily="34" charset="-120"/>
              <a:cs typeface="Times New Roman"/>
            </a:endParaRPr>
          </a:p>
        </p:txBody>
      </p:sp>
      <p:sp>
        <p:nvSpPr>
          <p:cNvPr id="7" name="投影片編號版面配置區 3"/>
          <p:cNvSpPr txBox="1">
            <a:spLocks/>
          </p:cNvSpPr>
          <p:nvPr/>
        </p:nvSpPr>
        <p:spPr>
          <a:xfrm>
            <a:off x="7884368" y="6165304"/>
            <a:ext cx="576064" cy="432048"/>
          </a:xfrm>
          <a:prstGeom prst="ellipse">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0F57FC0-FB17-4F21-A88B-31C004544A48}" type="slidenum">
              <a:rPr kumimoji="0" lang="zh-TW" altLang="en-US" sz="1800" b="1" i="0" u="none" strike="noStrike" kern="1200" cap="none" spc="0" normalizeH="0" baseline="0" noProof="0" smtClean="0">
                <a:ln>
                  <a:noFill/>
                </a:ln>
                <a:solidFill>
                  <a:srgbClr val="FF0000"/>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a:t>
            </a:fld>
            <a:endParaRPr kumimoji="0" lang="zh-TW" altLang="en-US" sz="1800" b="1" i="0" u="none" strike="noStrike" kern="1200" cap="none" spc="0" normalizeH="0" baseline="0" noProof="0" dirty="0">
              <a:ln>
                <a:noFill/>
              </a:ln>
              <a:solidFill>
                <a:srgbClr val="FF0000"/>
              </a:solidFill>
              <a:effectLst/>
              <a:uLnTx/>
              <a:uFillTx/>
              <a:latin typeface="+mn-lt"/>
              <a:ea typeface="+mn-ea"/>
              <a:cs typeface="+mn-cs"/>
            </a:endParaRPr>
          </a:p>
        </p:txBody>
      </p:sp>
    </p:spTree>
    <p:extLst>
      <p:ext uri="{BB962C8B-B14F-4D97-AF65-F5344CB8AC3E}">
        <p14:creationId xmlns:p14="http://schemas.microsoft.com/office/powerpoint/2010/main" val="29273068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內容版面配置區 2">
            <a:extLst>
              <a:ext uri="{FF2B5EF4-FFF2-40B4-BE49-F238E27FC236}">
                <a16:creationId xmlns:a16="http://schemas.microsoft.com/office/drawing/2014/main" xmlns="" id="{498D3986-C9CE-4356-BFA8-A3472DC52367}"/>
              </a:ext>
            </a:extLst>
          </p:cNvPr>
          <p:cNvSpPr txBox="1">
            <a:spLocks/>
          </p:cNvSpPr>
          <p:nvPr/>
        </p:nvSpPr>
        <p:spPr>
          <a:xfrm>
            <a:off x="1928794" y="357166"/>
            <a:ext cx="6408712" cy="584775"/>
          </a:xfrm>
          <a:prstGeom prst="rect">
            <a:avLst/>
          </a:prstGeom>
        </p:spPr>
        <p:txBody>
          <a:bodyPr vert="horz" wrap="square" lIns="91440" tIns="45720" rIns="91440" bIns="45720" rtlCol="0">
            <a:sp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fontAlgn="auto">
              <a:spcAft>
                <a:spcPts val="0"/>
              </a:spcAft>
              <a:buNone/>
              <a:defRPr/>
            </a:pPr>
            <a:r>
              <a:rPr lang="en-US" altLang="zh-TW" b="1" kern="0" dirty="0">
                <a:uFill>
                  <a:solidFill>
                    <a:srgbClr val="0070C0"/>
                  </a:solidFill>
                </a:uFill>
                <a:latin typeface="標楷體" panose="03000509000000000000" pitchFamily="65" charset="-120"/>
                <a:ea typeface="標楷體" panose="03000509000000000000" pitchFamily="65" charset="-120"/>
              </a:rPr>
              <a:t>2</a:t>
            </a:r>
            <a:r>
              <a:rPr kumimoji="0" lang="en-US" altLang="zh-TW" b="1" kern="0" dirty="0" smtClean="0">
                <a:uFill>
                  <a:solidFill>
                    <a:srgbClr val="0070C0"/>
                  </a:solidFill>
                </a:uFill>
                <a:latin typeface="標楷體" panose="03000509000000000000" pitchFamily="65" charset="-120"/>
                <a:ea typeface="標楷體" panose="03000509000000000000" pitchFamily="65" charset="-120"/>
              </a:rPr>
              <a:t>.</a:t>
            </a:r>
            <a:r>
              <a:rPr kumimoji="0" lang="zh-TW" altLang="en-US" b="1" kern="0" dirty="0">
                <a:uFill>
                  <a:solidFill>
                    <a:srgbClr val="0070C0"/>
                  </a:solidFill>
                </a:uFill>
                <a:latin typeface="標楷體" panose="03000509000000000000" pitchFamily="65" charset="-120"/>
                <a:ea typeface="標楷體" panose="03000509000000000000" pitchFamily="65" charset="-120"/>
              </a:rPr>
              <a:t>營運報告</a:t>
            </a:r>
            <a:r>
              <a:rPr kumimoji="0" lang="en-US" altLang="zh-TW" b="1" kern="0" dirty="0">
                <a:uFill>
                  <a:solidFill>
                    <a:srgbClr val="0070C0"/>
                  </a:solidFill>
                </a:uFill>
                <a:latin typeface="Times New Roman" panose="02020603050405020304" pitchFamily="18" charset="0"/>
                <a:ea typeface="標楷體" panose="03000509000000000000" pitchFamily="65" charset="-120"/>
                <a:cs typeface="Times New Roman" panose="02020603050405020304" pitchFamily="18" charset="0"/>
              </a:rPr>
              <a:t>(Operating Report)</a:t>
            </a:r>
            <a:endParaRPr kumimoji="0" lang="zh-CN" altLang="en-US" b="1" kern="0" dirty="0">
              <a:uFill>
                <a:solidFill>
                  <a:srgbClr val="0070C0"/>
                </a:solidFill>
              </a:u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7" name="文字方塊 6">
            <a:extLst>
              <a:ext uri="{FF2B5EF4-FFF2-40B4-BE49-F238E27FC236}">
                <a16:creationId xmlns:a16="http://schemas.microsoft.com/office/drawing/2014/main" xmlns="" id="{A9683ADF-664E-944D-FEDC-E8FF70D0B1B9}"/>
              </a:ext>
            </a:extLst>
          </p:cNvPr>
          <p:cNvSpPr txBox="1"/>
          <p:nvPr/>
        </p:nvSpPr>
        <p:spPr>
          <a:xfrm>
            <a:off x="285720" y="5643578"/>
            <a:ext cx="8501122" cy="923330"/>
          </a:xfrm>
          <a:prstGeom prst="rect">
            <a:avLst/>
          </a:prstGeom>
          <a:noFill/>
        </p:spPr>
        <p:txBody>
          <a:bodyPr wrap="square">
            <a:spAutoFit/>
          </a:bodyPr>
          <a:lstStyle/>
          <a:p>
            <a:r>
              <a:rPr lang="en-US" altLang="zh-TW" sz="1800" dirty="0">
                <a:latin typeface="標楷體" panose="03000509000000000000" pitchFamily="65" charset="-120"/>
                <a:ea typeface="標楷體" panose="03000509000000000000" pitchFamily="65" charset="-120"/>
              </a:rPr>
              <a:t>1</a:t>
            </a:r>
            <a:r>
              <a:rPr lang="en-US" altLang="zh-TW" sz="1800" dirty="0" smtClean="0">
                <a:latin typeface="標楷體" panose="03000509000000000000" pitchFamily="65" charset="-120"/>
                <a:ea typeface="標楷體" panose="03000509000000000000" pitchFamily="65" charset="-120"/>
              </a:rPr>
              <a:t>.</a:t>
            </a:r>
            <a:r>
              <a:rPr lang="zh-TW" altLang="en-US" sz="1800" dirty="0" smtClean="0">
                <a:latin typeface="標楷體" panose="03000509000000000000" pitchFamily="65" charset="-120"/>
                <a:ea typeface="標楷體" panose="03000509000000000000" pitchFamily="65" charset="-120"/>
              </a:rPr>
              <a:t>因中壢及觀音二廠已完全停產，以致營收大幅萎縮。</a:t>
            </a:r>
            <a:endParaRPr lang="en-US" altLang="zh-TW" sz="1800" dirty="0" smtClean="0">
              <a:latin typeface="標楷體" panose="03000509000000000000" pitchFamily="65" charset="-120"/>
              <a:ea typeface="標楷體" panose="03000509000000000000" pitchFamily="65" charset="-120"/>
            </a:endParaRPr>
          </a:p>
          <a:p>
            <a:r>
              <a:rPr lang="en-US" altLang="zh-TW" sz="1800" dirty="0" smtClean="0">
                <a:latin typeface="標楷體" panose="03000509000000000000" pitchFamily="65" charset="-120"/>
                <a:ea typeface="標楷體" panose="03000509000000000000" pitchFamily="65" charset="-120"/>
              </a:rPr>
              <a:t>2.</a:t>
            </a:r>
            <a:r>
              <a:rPr lang="zh-TW" altLang="en-US" sz="1800" dirty="0" smtClean="0">
                <a:latin typeface="標楷體" panose="03000509000000000000" pitchFamily="65" charset="-120"/>
                <a:ea typeface="標楷體" panose="03000509000000000000" pitchFamily="65" charset="-120"/>
              </a:rPr>
              <a:t>公司積極尋求海內外代工廠代為貼牌生產。</a:t>
            </a:r>
            <a:endParaRPr lang="en-US" altLang="zh-TW" sz="1800" dirty="0" smtClean="0">
              <a:latin typeface="標楷體" panose="03000509000000000000" pitchFamily="65" charset="-120"/>
              <a:ea typeface="標楷體" panose="03000509000000000000" pitchFamily="65" charset="-120"/>
            </a:endParaRPr>
          </a:p>
          <a:p>
            <a:r>
              <a:rPr lang="en-US" altLang="zh-TW" sz="1800" dirty="0" smtClean="0">
                <a:latin typeface="標楷體" panose="03000509000000000000" pitchFamily="65" charset="-120"/>
                <a:ea typeface="標楷體" panose="03000509000000000000" pitchFamily="65" charset="-120"/>
              </a:rPr>
              <a:t>3.</a:t>
            </a:r>
            <a:r>
              <a:rPr lang="zh-TW" altLang="en-US" sz="1800" dirty="0" smtClean="0">
                <a:latin typeface="標楷體" panose="03000509000000000000" pitchFamily="65" charset="-120"/>
                <a:ea typeface="標楷體" panose="03000509000000000000" pitchFamily="65" charset="-120"/>
              </a:rPr>
              <a:t>營業損失</a:t>
            </a:r>
            <a:r>
              <a:rPr lang="en-US" altLang="zh-TW" sz="1800" dirty="0" smtClean="0">
                <a:latin typeface="標楷體" panose="03000509000000000000" pitchFamily="65" charset="-120"/>
                <a:ea typeface="標楷體" panose="03000509000000000000" pitchFamily="65" charset="-120"/>
              </a:rPr>
              <a:t>:</a:t>
            </a:r>
            <a:r>
              <a:rPr lang="zh-TW" altLang="en-US" sz="1800" dirty="0" smtClean="0">
                <a:latin typeface="標楷體" panose="03000509000000000000" pitchFamily="65" charset="-120"/>
                <a:ea typeface="標楷體" panose="03000509000000000000" pitchFamily="65" charset="-120"/>
              </a:rPr>
              <a:t>累計</a:t>
            </a:r>
            <a:r>
              <a:rPr lang="en-US" altLang="zh-TW" sz="1800" dirty="0" smtClean="0">
                <a:latin typeface="標楷體" panose="03000509000000000000" pitchFamily="65" charset="-120"/>
                <a:ea typeface="標楷體" panose="03000509000000000000" pitchFamily="65" charset="-120"/>
              </a:rPr>
              <a:t>113</a:t>
            </a:r>
            <a:r>
              <a:rPr lang="zh-TW" altLang="en-US" sz="1800" dirty="0" smtClean="0">
                <a:latin typeface="標楷體" panose="03000509000000000000" pitchFamily="65" charset="-120"/>
                <a:ea typeface="標楷體" panose="03000509000000000000" pitchFamily="65" charset="-120"/>
              </a:rPr>
              <a:t>年上半年損失</a:t>
            </a:r>
            <a:r>
              <a:rPr lang="zh-TW" altLang="en-US" sz="1800" dirty="0">
                <a:latin typeface="標楷體" panose="03000509000000000000" pitchFamily="65" charset="-120"/>
                <a:ea typeface="標楷體" panose="03000509000000000000" pitchFamily="65" charset="-120"/>
              </a:rPr>
              <a:t>約</a:t>
            </a:r>
            <a:r>
              <a:rPr lang="zh-TW" altLang="en-US" sz="1800" dirty="0" smtClean="0">
                <a:latin typeface="標楷體" panose="03000509000000000000" pitchFamily="65" charset="-120"/>
                <a:ea typeface="標楷體" panose="03000509000000000000" pitchFamily="65" charset="-120"/>
              </a:rPr>
              <a:t>新台幣</a:t>
            </a:r>
            <a:r>
              <a:rPr lang="en-US" altLang="zh-TW" sz="1800" dirty="0" smtClean="0">
                <a:latin typeface="標楷體" panose="03000509000000000000" pitchFamily="65" charset="-120"/>
                <a:ea typeface="標楷體" panose="03000509000000000000" pitchFamily="65" charset="-120"/>
              </a:rPr>
              <a:t>1.58</a:t>
            </a:r>
            <a:r>
              <a:rPr lang="zh-TW" altLang="en-US" sz="1800" dirty="0" smtClean="0">
                <a:latin typeface="標楷體" panose="03000509000000000000" pitchFamily="65" charset="-120"/>
                <a:ea typeface="標楷體" panose="03000509000000000000" pitchFamily="65" charset="-120"/>
              </a:rPr>
              <a:t>億元，</a:t>
            </a:r>
            <a:r>
              <a:rPr lang="en-US" altLang="zh-TW" sz="1800" dirty="0" smtClean="0">
                <a:latin typeface="標楷體" panose="03000509000000000000" pitchFamily="65" charset="-120"/>
                <a:ea typeface="標楷體" panose="03000509000000000000" pitchFamily="65" charset="-120"/>
              </a:rPr>
              <a:t>EPS-0.34</a:t>
            </a:r>
            <a:endParaRPr lang="zh-TW" altLang="en-US" sz="1800" dirty="0">
              <a:latin typeface="標楷體" panose="03000509000000000000" pitchFamily="65" charset="-120"/>
              <a:ea typeface="標楷體" panose="03000509000000000000" pitchFamily="65" charset="-120"/>
            </a:endParaRPr>
          </a:p>
        </p:txBody>
      </p:sp>
      <p:pic>
        <p:nvPicPr>
          <p:cNvPr id="3075" name="Picture 3"/>
          <p:cNvPicPr>
            <a:picLocks noChangeAspect="1" noChangeArrowheads="1"/>
          </p:cNvPicPr>
          <p:nvPr/>
        </p:nvPicPr>
        <p:blipFill>
          <a:blip r:embed="rId3" cstate="print"/>
          <a:srcRect/>
          <a:stretch>
            <a:fillRect/>
          </a:stretch>
        </p:blipFill>
        <p:spPr bwMode="auto">
          <a:xfrm>
            <a:off x="107503" y="1052736"/>
            <a:ext cx="8939133" cy="4464496"/>
          </a:xfrm>
          <a:prstGeom prst="rect">
            <a:avLst/>
          </a:prstGeom>
          <a:noFill/>
          <a:ln w="9525">
            <a:noFill/>
            <a:miter lim="800000"/>
            <a:headEnd/>
            <a:tailEnd/>
          </a:ln>
          <a:effectLst/>
        </p:spPr>
      </p:pic>
      <p:sp>
        <p:nvSpPr>
          <p:cNvPr id="5" name="投影片編號版面配置區 3"/>
          <p:cNvSpPr txBox="1">
            <a:spLocks/>
          </p:cNvSpPr>
          <p:nvPr/>
        </p:nvSpPr>
        <p:spPr>
          <a:xfrm>
            <a:off x="7884368" y="6165304"/>
            <a:ext cx="576064" cy="432048"/>
          </a:xfrm>
          <a:prstGeom prst="ellipse">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0F57FC0-FB17-4F21-A88B-31C004544A48}" type="slidenum">
              <a:rPr kumimoji="0" lang="zh-TW" altLang="en-US" sz="1800" b="1" i="0" u="none" strike="noStrike" kern="1200" cap="none" spc="0" normalizeH="0" baseline="0" noProof="0" smtClean="0">
                <a:ln>
                  <a:noFill/>
                </a:ln>
                <a:solidFill>
                  <a:srgbClr val="FF0000"/>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a:t>
            </a:fld>
            <a:endParaRPr kumimoji="0" lang="zh-TW" altLang="en-US" sz="1800" b="1" i="0" u="none" strike="noStrike" kern="1200" cap="none" spc="0" normalizeH="0" baseline="0" noProof="0" dirty="0">
              <a:ln>
                <a:noFill/>
              </a:ln>
              <a:solidFill>
                <a:srgbClr val="FF0000"/>
              </a:solidFill>
              <a:effectLst/>
              <a:uLnTx/>
              <a:uFillTx/>
              <a:latin typeface="+mn-lt"/>
              <a:ea typeface="+mn-ea"/>
              <a:cs typeface="+mn-cs"/>
            </a:endParaRPr>
          </a:p>
        </p:txBody>
      </p:sp>
    </p:spTree>
    <p:extLst>
      <p:ext uri="{BB962C8B-B14F-4D97-AF65-F5344CB8AC3E}">
        <p14:creationId xmlns:p14="http://schemas.microsoft.com/office/powerpoint/2010/main" val="37093467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8"/>
          <p:cNvSpPr>
            <a:spLocks noChangeArrowheads="1"/>
          </p:cNvSpPr>
          <p:nvPr/>
        </p:nvSpPr>
        <p:spPr bwMode="auto">
          <a:xfrm>
            <a:off x="467544" y="476672"/>
            <a:ext cx="7920880" cy="476672"/>
          </a:xfrm>
          <a:prstGeom prst="rect">
            <a:avLst/>
          </a:prstGeom>
          <a:noFill/>
          <a:ln w="9525">
            <a:noFill/>
            <a:miter lim="800000"/>
            <a:headEnd/>
            <a:tailEnd/>
          </a:ln>
        </p:spPr>
        <p:txBody>
          <a:bodyPr/>
          <a:lstStyle/>
          <a:p>
            <a:r>
              <a:rPr lang="zh-TW" altLang="en-US" sz="2000" b="1" dirty="0">
                <a:latin typeface="標楷體" panose="03000509000000000000" pitchFamily="65" charset="-120"/>
                <a:ea typeface="標楷體" panose="03000509000000000000" pitchFamily="65" charset="-120"/>
                <a:cs typeface="Arial" panose="020B0604020202020204" pitchFamily="34" charset="0"/>
              </a:rPr>
              <a:t>合併綜合損益表</a:t>
            </a:r>
            <a:r>
              <a:rPr lang="en-US" altLang="zh-TW" sz="2000" b="1" dirty="0">
                <a:ea typeface="標楷體" pitchFamily="65" charset="-120"/>
                <a:cs typeface="Times New Roman" panose="02020603050405020304" pitchFamily="18" charset="0"/>
              </a:rPr>
              <a:t>(</a:t>
            </a:r>
            <a:r>
              <a:rPr lang="en-US" altLang="zh-TW" sz="2000" b="1" dirty="0" smtClean="0">
                <a:ea typeface="標楷體" pitchFamily="65" charset="-120"/>
                <a:cs typeface="Times New Roman" panose="02020603050405020304" pitchFamily="18" charset="0"/>
              </a:rPr>
              <a:t>Consolidated Statements </a:t>
            </a:r>
            <a:r>
              <a:rPr lang="en-US" altLang="zh-TW" sz="2000" b="1" dirty="0">
                <a:ea typeface="標楷體" pitchFamily="65" charset="-120"/>
                <a:cs typeface="Times New Roman" panose="02020603050405020304" pitchFamily="18" charset="0"/>
              </a:rPr>
              <a:t>of Comprehensive Income)</a:t>
            </a:r>
          </a:p>
          <a:p>
            <a:endParaRPr lang="en-US" altLang="zh-TW" sz="3200" b="1" dirty="0">
              <a:solidFill>
                <a:schemeClr val="bg1"/>
              </a:solidFill>
              <a:latin typeface="Arial" panose="020B0604020202020204" pitchFamily="34" charset="0"/>
              <a:ea typeface="微軟正黑體" panose="020B0604030504040204" pitchFamily="34" charset="-120"/>
              <a:cs typeface="Arial" panose="020B0604020202020204" pitchFamily="34" charset="0"/>
            </a:endParaRPr>
          </a:p>
          <a:p>
            <a:endParaRPr lang="en-US" altLang="zh-TW" b="1" dirty="0">
              <a:solidFill>
                <a:schemeClr val="bg1"/>
              </a:solidFill>
              <a:latin typeface="標楷體" panose="03000509000000000000" pitchFamily="65" charset="-120"/>
              <a:ea typeface="標楷體" panose="03000509000000000000" pitchFamily="65" charset="-120"/>
              <a:cs typeface="Arial" panose="020B0604020202020204" pitchFamily="34" charset="0"/>
            </a:endParaRPr>
          </a:p>
          <a:p>
            <a:endParaRPr lang="en-US" altLang="zh-TW" sz="1400" dirty="0">
              <a:solidFill>
                <a:schemeClr val="bg1"/>
              </a:solidFill>
              <a:latin typeface="Arial" pitchFamily="34" charset="0"/>
              <a:cs typeface="Arial" pitchFamily="34" charset="0"/>
            </a:endParaRPr>
          </a:p>
        </p:txBody>
      </p:sp>
      <p:pic>
        <p:nvPicPr>
          <p:cNvPr id="5123" name="Picture 3"/>
          <p:cNvPicPr>
            <a:picLocks noChangeAspect="1" noChangeArrowheads="1"/>
          </p:cNvPicPr>
          <p:nvPr/>
        </p:nvPicPr>
        <p:blipFill>
          <a:blip r:embed="rId2" cstate="print"/>
          <a:srcRect/>
          <a:stretch>
            <a:fillRect/>
          </a:stretch>
        </p:blipFill>
        <p:spPr bwMode="auto">
          <a:xfrm>
            <a:off x="611560" y="980728"/>
            <a:ext cx="7920880" cy="5616624"/>
          </a:xfrm>
          <a:prstGeom prst="rect">
            <a:avLst/>
          </a:prstGeom>
          <a:noFill/>
          <a:ln w="9525">
            <a:solidFill>
              <a:schemeClr val="tx1"/>
            </a:solidFill>
            <a:miter lim="800000"/>
            <a:headEnd/>
            <a:tailEnd/>
          </a:ln>
          <a:effectLst/>
        </p:spPr>
      </p:pic>
      <p:sp>
        <p:nvSpPr>
          <p:cNvPr id="5" name="投影片編號版面配置區 3"/>
          <p:cNvSpPr txBox="1">
            <a:spLocks/>
          </p:cNvSpPr>
          <p:nvPr/>
        </p:nvSpPr>
        <p:spPr>
          <a:xfrm>
            <a:off x="8388424" y="6237312"/>
            <a:ext cx="576064" cy="432048"/>
          </a:xfrm>
          <a:prstGeom prst="ellipse">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0F57FC0-FB17-4F21-A88B-31C004544A48}" type="slidenum">
              <a:rPr kumimoji="0" lang="zh-TW" altLang="en-US" sz="1800" b="1" i="0" u="none" strike="noStrike" kern="1200" cap="none" spc="0" normalizeH="0" baseline="0" noProof="0" smtClean="0">
                <a:ln>
                  <a:noFill/>
                </a:ln>
                <a:solidFill>
                  <a:srgbClr val="FF0000"/>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a:t>
            </a:fld>
            <a:endParaRPr kumimoji="0" lang="zh-TW" altLang="en-US" sz="1800" b="1" i="0" u="none" strike="noStrike" kern="1200" cap="none" spc="0" normalizeH="0" baseline="0" noProof="0" dirty="0">
              <a:ln>
                <a:noFill/>
              </a:ln>
              <a:solidFill>
                <a:srgbClr val="FF0000"/>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Fed Computer">
  <a:themeElements>
    <a:clrScheme name="Fed Computer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Fed Computer">
      <a:majorFont>
        <a:latin typeface="Times New Roman"/>
        <a:ea typeface="標楷體"/>
        <a:cs typeface=""/>
      </a:majorFont>
      <a:minorFont>
        <a:latin typeface="Times New Roman"/>
        <a:ea typeface="標楷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rgbClr val="000000"/>
          </a:solidFill>
          <a:prstDash val="solid"/>
          <a:round/>
          <a:headEnd type="none" w="med" len="med"/>
          <a:tailEnd type="triangl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zh-TW" altLang="en-US" sz="1400" b="1" i="0" u="none" strike="noStrike" cap="none" normalizeH="0" baseline="0" smtClean="0">
            <a:ln>
              <a:noFill/>
            </a:ln>
            <a:solidFill>
              <a:schemeClr val="bg1"/>
            </a:solidFill>
            <a:effectLst/>
            <a:latin typeface="Arial" charset="0"/>
            <a:ea typeface="華康中楷體" pitchFamily="49" charset="-120"/>
          </a:defRPr>
        </a:defPPr>
      </a:lstStyle>
    </a:spDef>
    <a:lnDef>
      <a:spPr bwMode="auto">
        <a:xfrm>
          <a:off x="0" y="0"/>
          <a:ext cx="1" cy="1"/>
        </a:xfrm>
        <a:custGeom>
          <a:avLst/>
          <a:gdLst/>
          <a:ahLst/>
          <a:cxnLst/>
          <a:rect l="0" t="0" r="0" b="0"/>
          <a:pathLst/>
        </a:custGeom>
        <a:solidFill>
          <a:schemeClr val="accent1"/>
        </a:solidFill>
        <a:ln w="12700" cap="flat" cmpd="sng" algn="ctr">
          <a:solidFill>
            <a:srgbClr val="000000"/>
          </a:solidFill>
          <a:prstDash val="solid"/>
          <a:round/>
          <a:headEnd type="none" w="med" len="med"/>
          <a:tailEnd type="triangl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zh-TW" altLang="en-US" sz="1400" b="1" i="0" u="none" strike="noStrike" cap="none" normalizeH="0" baseline="0" smtClean="0">
            <a:ln>
              <a:noFill/>
            </a:ln>
            <a:solidFill>
              <a:schemeClr val="bg1"/>
            </a:solidFill>
            <a:effectLst/>
            <a:latin typeface="Arial" charset="0"/>
            <a:ea typeface="華康中楷體" pitchFamily="49" charset="-120"/>
          </a:defRPr>
        </a:defPPr>
      </a:lstStyle>
    </a:lnDef>
  </a:objectDefaults>
  <a:extraClrSchemeLst>
    <a:extraClrScheme>
      <a:clrScheme name="Fed Computer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Fed Computer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Fed Computer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Fed Computer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Fed Computer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Fed Computer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Fed Computer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預設簡報設計">
  <a:themeElements>
    <a:clrScheme name="預設簡報設計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預設簡報設計">
      <a:majorFont>
        <a:latin typeface="Times New Roman"/>
        <a:ea typeface="新細明體"/>
        <a:cs typeface=""/>
      </a:majorFont>
      <a:minorFont>
        <a:latin typeface="Times New Roman"/>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預設簡報設計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預設簡報設計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預設簡報設計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預設簡報設計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預設簡報設計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預設簡報設計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預設簡報設計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14623</TotalTime>
  <Words>926</Words>
  <Application>Microsoft Office PowerPoint</Application>
  <PresentationFormat>如螢幕大小 (4:3)</PresentationFormat>
  <Paragraphs>186</Paragraphs>
  <Slides>15</Slides>
  <Notes>5</Notes>
  <HiddenSlides>0</HiddenSlides>
  <MMClips>0</MMClips>
  <ScaleCrop>false</ScaleCrop>
  <HeadingPairs>
    <vt:vector size="6" baseType="variant">
      <vt:variant>
        <vt:lpstr>佈景主題</vt:lpstr>
      </vt:variant>
      <vt:variant>
        <vt:i4>2</vt:i4>
      </vt:variant>
      <vt:variant>
        <vt:lpstr>投影片標題</vt:lpstr>
      </vt:variant>
      <vt:variant>
        <vt:i4>15</vt:i4>
      </vt:variant>
      <vt:variant>
        <vt:lpstr>自訂放映</vt:lpstr>
      </vt:variant>
      <vt:variant>
        <vt:i4>1</vt:i4>
      </vt:variant>
    </vt:vector>
  </HeadingPairs>
  <TitlesOfParts>
    <vt:vector size="18" baseType="lpstr">
      <vt:lpstr>Fed Computer</vt:lpstr>
      <vt:lpstr>預設簡報設計</vt:lpstr>
      <vt:lpstr>PowerPoint 簡報</vt:lpstr>
      <vt:lpstr>免責聲明 Safe Harbor Notice</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泰豐工商綜合區說明</vt:lpstr>
      <vt:lpstr>桃園市中壢區泰豐自辦市地重劃說明</vt:lpstr>
      <vt:lpstr>PowerPoint 簡報</vt:lpstr>
      <vt:lpstr>自訂放映 1</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美吾華經理人勵志會</dc:title>
  <dc:creator>yuan</dc:creator>
  <cp:lastModifiedBy>Windows 使用者</cp:lastModifiedBy>
  <cp:revision>598</cp:revision>
  <dcterms:created xsi:type="dcterms:W3CDTF">2013-06-24T00:39:58Z</dcterms:created>
  <dcterms:modified xsi:type="dcterms:W3CDTF">2024-10-17T05:09:34Z</dcterms:modified>
</cp:coreProperties>
</file>